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  <p:sldMasterId id="2147483687" r:id="rId5"/>
  </p:sldMasterIdLst>
  <p:notesMasterIdLst>
    <p:notesMasterId r:id="rId24"/>
  </p:notesMasterIdLst>
  <p:sldIdLst>
    <p:sldId id="256" r:id="rId6"/>
    <p:sldId id="257" r:id="rId7"/>
    <p:sldId id="260" r:id="rId8"/>
    <p:sldId id="272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59" r:id="rId19"/>
    <p:sldId id="258" r:id="rId20"/>
    <p:sldId id="270" r:id="rId21"/>
    <p:sldId id="273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rton" initials="B" lastIdx="3" clrIdx="0">
    <p:extLst>
      <p:ext uri="{19B8F6BF-5375-455C-9EA6-DF929625EA0E}">
        <p15:presenceInfo xmlns:p15="http://schemas.microsoft.com/office/powerpoint/2012/main" userId="Burton" providerId="None"/>
      </p:ext>
    </p:extLst>
  </p:cmAuthor>
  <p:cmAuthor id="2" name="Rohan Patel" initials="RP" lastIdx="4" clrIdx="1">
    <p:extLst>
      <p:ext uri="{19B8F6BF-5375-455C-9EA6-DF929625EA0E}">
        <p15:presenceInfo xmlns:p15="http://schemas.microsoft.com/office/powerpoint/2012/main" userId="S::rohanpatel@cpp.edu::408b73a1-29b0-49ef-8281-0cb9556e64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085"/>
    <a:srgbClr val="67D5CE"/>
    <a:srgbClr val="5994FD"/>
    <a:srgbClr val="6E5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E9E4E-7D8A-4288-8F19-F7933A43CD7A}" v="6543" dt="2020-08-07T02:09:01.963"/>
    <p1510:client id="{FB62E838-4CB4-B04B-83A1-62FEDA56B063}" v="2387" dt="2020-08-06T20:22:11.3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3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8-06T00:47:38.212" idx="2">
    <p:pos x="2197" y="3693"/>
    <p:text>I think we shouldn't explicitly mention "Powered Flyby" in the blue box bc that might give the wrong impression to the audience.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8-06T00:53:31.493" idx="3">
    <p:pos x="6734" y="3854"/>
    <p:text>Maybe be we can say it is within the grid resolution parameter and so its a good enough solution?</p:text>
    <p:extLst>
      <p:ext uri="{C676402C-5697-4E1C-873F-D02D1690AC5C}">
        <p15:threadingInfo xmlns:p15="http://schemas.microsoft.com/office/powerpoint/2012/main" timeZoneBias="420"/>
      </p:ext>
    </p:extLst>
  </p:cm>
  <p:cm authorId="1" dt="2020-08-06T08:14:07.321" idx="3">
    <p:pos x="6734" y="3950"/>
    <p:text>I'm not sure I follow what you mean by "within the grid resolution parameter"</p:text>
    <p:extLst>
      <p:ext uri="{C676402C-5697-4E1C-873F-D02D1690AC5C}">
        <p15:threadingInfo xmlns:p15="http://schemas.microsoft.com/office/powerpoint/2012/main" timeZoneBias="420">
          <p15:parentCm authorId="2" idx="3"/>
        </p15:threadingInfo>
      </p:ext>
    </p:extLst>
  </p:cm>
  <p:cm authorId="2" dt="2020-08-06T12:38:34.117" idx="4">
    <p:pos x="6734" y="4046"/>
    <p:text>Like 30 days is within 1 step of the grid resolution. We can talk about it</p:text>
    <p:extLst>
      <p:ext uri="{C676402C-5697-4E1C-873F-D02D1690AC5C}">
        <p15:threadingInfo xmlns:p15="http://schemas.microsoft.com/office/powerpoint/2012/main" timeZoneBias="420">
          <p15:parentCm authorId="2" idx="3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05T00:26:45.264" idx="1">
    <p:pos x="3919" y="3489"/>
    <p:text>Probably should point out which plot is which (just in case)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8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468F9-AC3F-4803-A4D3-8D043F3EE378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4F738-481B-481D-B7CC-7F95CD617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03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4F738-481B-481D-B7CC-7F95CD617E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4F738-481B-481D-B7CC-7F95CD617E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28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8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8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A9F6204-1A53-473F-ADA0-828EAD04114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C71A2F0-F22B-49EE-AD4A-730B2EF97987}"/>
                </a:ext>
              </a:extLst>
            </p:cNvPr>
            <p:cNvGrpSpPr/>
            <p:nvPr userDrawn="1"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3C1D58C-EA44-471D-AF3C-C79616D953C5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" name="Picture 6" descr="A picture containing phone&#10;&#10;Description automatically generated">
                <a:extLst>
                  <a:ext uri="{FF2B5EF4-FFF2-40B4-BE49-F238E27FC236}">
                    <a16:creationId xmlns:a16="http://schemas.microsoft.com/office/drawing/2014/main" id="{A15D2D4D-6961-4A03-9AF7-863B41E6DC0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6581" y="1090725"/>
                <a:ext cx="8045419" cy="4894416"/>
              </a:xfrm>
              <a:prstGeom prst="rect">
                <a:avLst/>
              </a:prstGeom>
              <a:noFill/>
            </p:spPr>
          </p:pic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F27AA1C-AE75-4FDA-AE4F-C1691EF4635C}"/>
                </a:ext>
              </a:extLst>
            </p:cNvPr>
            <p:cNvSpPr/>
            <p:nvPr userDrawn="1"/>
          </p:nvSpPr>
          <p:spPr>
            <a:xfrm>
              <a:off x="4146581" y="1176950"/>
              <a:ext cx="8045419" cy="4970353"/>
            </a:xfrm>
            <a:prstGeom prst="rect">
              <a:avLst/>
            </a:prstGeom>
            <a:gradFill flip="none" rotWithShape="1">
              <a:gsLst>
                <a:gs pos="0">
                  <a:schemeClr val="tx1"/>
                </a:gs>
                <a:gs pos="61000">
                  <a:srgbClr val="000000">
                    <a:alpha val="50000"/>
                  </a:srgbClr>
                </a:gs>
                <a:gs pos="100000">
                  <a:schemeClr val="tx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F2B20-06E1-4335-BCA8-E1AF56D3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4FB3F-D6B8-459E-B444-3BDE840E4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DD3741-2A32-4488-8D0A-7E0FDCF22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18166"/>
            <a:ext cx="9144000" cy="1656058"/>
          </a:xfrm>
        </p:spPr>
        <p:txBody>
          <a:bodyPr anchor="b">
            <a:normAutofit/>
          </a:bodyPr>
          <a:lstStyle>
            <a:lvl1pPr algn="ctr">
              <a:defRPr sz="45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BF6D7105-0B0E-204C-AA5E-B19BFBA4A77A}"/>
              </a:ext>
            </a:extLst>
          </p:cNvPr>
          <p:cNvSpPr txBox="1">
            <a:spLocks/>
          </p:cNvSpPr>
          <p:nvPr/>
        </p:nvSpPr>
        <p:spPr>
          <a:xfrm>
            <a:off x="3965700" y="4064284"/>
            <a:ext cx="4163993" cy="128677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Authors:  Burton Yale</a:t>
            </a:r>
            <a:r>
              <a:rPr lang="en-US" baseline="30000"/>
              <a:t>*†</a:t>
            </a:r>
          </a:p>
          <a:p>
            <a:pPr>
              <a:spcBef>
                <a:spcPts val="0"/>
              </a:spcBef>
            </a:pPr>
            <a:r>
              <a:rPr lang="en-US"/>
              <a:t>                  Rohan Patel</a:t>
            </a:r>
            <a:r>
              <a:rPr lang="en-US" baseline="30000"/>
              <a:t>*‡</a:t>
            </a:r>
          </a:p>
          <a:p>
            <a:pPr>
              <a:spcBef>
                <a:spcPts val="0"/>
              </a:spcBef>
            </a:pPr>
            <a:r>
              <a:rPr lang="en-US"/>
              <a:t>	           Jehosafat Cabrera</a:t>
            </a:r>
            <a:r>
              <a:rPr lang="en-US" baseline="30000"/>
              <a:t>*§</a:t>
            </a:r>
          </a:p>
          <a:p>
            <a:pPr>
              <a:spcBef>
                <a:spcPts val="0"/>
              </a:spcBef>
            </a:pPr>
            <a:endParaRPr lang="en-US"/>
          </a:p>
          <a:p>
            <a:pPr>
              <a:spcBef>
                <a:spcPts val="0"/>
              </a:spcBef>
            </a:pPr>
            <a:r>
              <a:rPr lang="en-US"/>
              <a:t>              Advisor: Navid Nakhjiri </a:t>
            </a:r>
            <a:r>
              <a:rPr lang="en-US" err="1"/>
              <a:t>Ph.D</a:t>
            </a:r>
            <a:r>
              <a:rPr lang="en-US" baseline="30000"/>
              <a:t>* ¶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C40F67-5606-4E75-B181-D66D87AB390B}"/>
              </a:ext>
            </a:extLst>
          </p:cNvPr>
          <p:cNvSpPr txBox="1"/>
          <p:nvPr userDrawn="1"/>
        </p:nvSpPr>
        <p:spPr>
          <a:xfrm>
            <a:off x="0" y="5848518"/>
            <a:ext cx="9143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lang="en-US" sz="1200" baseline="30000">
                <a:solidFill>
                  <a:schemeClr val="bg1"/>
                </a:solidFill>
              </a:rPr>
              <a:t>* </a:t>
            </a:r>
            <a:r>
              <a:rPr lang="it-IT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Aerospace Engineering, Cal Poly Pomona, 3801 W Temple Ave., Pomona, California, 91786, USA</a:t>
            </a:r>
          </a:p>
          <a:p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lang="en-US" sz="1200" baseline="30000">
                <a:solidFill>
                  <a:schemeClr val="bg1"/>
                </a:solidFill>
              </a:rPr>
              <a:t>† </a:t>
            </a:r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Undergraduate Student, E-mail: bayale@cpp.edu</a:t>
            </a:r>
            <a:endParaRPr lang="it-IT" sz="1200" kern="1200">
              <a:solidFill>
                <a:schemeClr val="bg1"/>
              </a:solidFill>
              <a:latin typeface="Century Gothic" panose="020B0502020202020204" pitchFamily="34" charset="0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lang="en-US" sz="1200" baseline="30000">
                <a:solidFill>
                  <a:schemeClr val="bg1"/>
                </a:solidFill>
              </a:rPr>
              <a:t>‡ </a:t>
            </a:r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Undergraduate Student, E-mail: rohanpatel@cpp.edu</a:t>
            </a:r>
            <a:endParaRPr lang="it-IT" sz="1200" kern="1200">
              <a:solidFill>
                <a:schemeClr val="bg1"/>
              </a:solidFill>
              <a:latin typeface="Century Gothic" panose="020B0502020202020204" pitchFamily="34" charset="0"/>
              <a:ea typeface="+mn-ea"/>
              <a:cs typeface="+mn-cs"/>
            </a:endParaRPr>
          </a:p>
          <a:p>
            <a:r>
              <a:rPr lang="en-US" sz="1200" kern="1200" baseline="300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§</a:t>
            </a:r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Undergraduate Student, E-mail: jehosafatc@cpp.edu</a:t>
            </a:r>
          </a:p>
          <a:p>
            <a:r>
              <a:rPr lang="en-US" sz="1200" kern="1200" baseline="300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¶</a:t>
            </a:r>
            <a:r>
              <a:rPr lang="en-US"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rPr>
              <a:t> Assistant Professor, E-mail: nnakhjiri@cpp.edu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28CF54-225F-47C7-BFD6-26370F9C0DBE}"/>
              </a:ext>
            </a:extLst>
          </p:cNvPr>
          <p:cNvCxnSpPr/>
          <p:nvPr userDrawn="1"/>
        </p:nvCxnSpPr>
        <p:spPr>
          <a:xfrm>
            <a:off x="199176" y="5816402"/>
            <a:ext cx="34855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624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691D-CF7E-4CFC-9135-0DACD64D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2ABD2E-35A6-4312-A944-072C30F5E2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2B3A7A01-C8DA-49DB-81B5-D9D449BEC7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7036377"/>
              </p:ext>
            </p:extLst>
          </p:nvPr>
        </p:nvGraphicFramePr>
        <p:xfrm>
          <a:off x="155120" y="834710"/>
          <a:ext cx="11823520" cy="408979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87135">
                  <a:extLst>
                    <a:ext uri="{9D8B030D-6E8A-4147-A177-3AD203B41FA5}">
                      <a16:colId xmlns:a16="http://schemas.microsoft.com/office/drawing/2014/main" val="2023471023"/>
                    </a:ext>
                  </a:extLst>
                </a:gridCol>
                <a:gridCol w="10936385">
                  <a:extLst>
                    <a:ext uri="{9D8B030D-6E8A-4147-A177-3AD203B41FA5}">
                      <a16:colId xmlns:a16="http://schemas.microsoft.com/office/drawing/2014/main" val="3866505805"/>
                    </a:ext>
                  </a:extLst>
                </a:gridCol>
              </a:tblGrid>
              <a:tr h="324143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>
                          <a:latin typeface="Century Gothic"/>
                        </a:rPr>
                        <a:t>[Table Title]</a:t>
                      </a:r>
                      <a:endParaRPr lang="en-US" sz="2400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2068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72820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806436"/>
                  </a:ext>
                </a:extLst>
              </a:tr>
              <a:tr h="43219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29302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28811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17692"/>
                  </a:ext>
                </a:extLst>
              </a:tr>
              <a:tr h="27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2606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12972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576461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428678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en-US" sz="24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777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8778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691D-CF7E-4CFC-9135-0DACD64D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2ABD2E-35A6-4312-A944-072C30F5E2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2B3A7A01-C8DA-49DB-81B5-D9D449BEC7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5728414"/>
              </p:ext>
            </p:extLst>
          </p:nvPr>
        </p:nvGraphicFramePr>
        <p:xfrm>
          <a:off x="155120" y="834710"/>
          <a:ext cx="11823520" cy="408979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87135">
                  <a:extLst>
                    <a:ext uri="{9D8B030D-6E8A-4147-A177-3AD203B41FA5}">
                      <a16:colId xmlns:a16="http://schemas.microsoft.com/office/drawing/2014/main" val="2023471023"/>
                    </a:ext>
                  </a:extLst>
                </a:gridCol>
                <a:gridCol w="10936385">
                  <a:extLst>
                    <a:ext uri="{9D8B030D-6E8A-4147-A177-3AD203B41FA5}">
                      <a16:colId xmlns:a16="http://schemas.microsoft.com/office/drawing/2014/main" val="3866505805"/>
                    </a:ext>
                  </a:extLst>
                </a:gridCol>
              </a:tblGrid>
              <a:tr h="324143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>
                          <a:latin typeface="Century Gothic"/>
                        </a:rPr>
                        <a:t>[Table Title]</a:t>
                      </a:r>
                      <a:endParaRPr lang="en-US" sz="2400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2068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72820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806436"/>
                  </a:ext>
                </a:extLst>
              </a:tr>
              <a:tr h="43219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29302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28811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17692"/>
                  </a:ext>
                </a:extLst>
              </a:tr>
              <a:tr h="27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2606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12972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576461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428678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en-US" sz="24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777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4014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sk 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8157-5AA5-4597-9510-1954BFF48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Risk Matrix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C9E1F3-08A8-4A25-9325-5F191B0C4B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2C771D-E525-4AFD-B897-7E4ADD123E46}"/>
              </a:ext>
            </a:extLst>
          </p:cNvPr>
          <p:cNvGrpSpPr/>
          <p:nvPr/>
        </p:nvGrpSpPr>
        <p:grpSpPr>
          <a:xfrm>
            <a:off x="152869" y="1143000"/>
            <a:ext cx="5210942" cy="5197019"/>
            <a:chOff x="319846" y="1143000"/>
            <a:chExt cx="5210942" cy="519701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CF96E06-FB3B-40F7-97A3-CA3B735A6C9F}"/>
                </a:ext>
              </a:extLst>
            </p:cNvPr>
            <p:cNvGrpSpPr/>
            <p:nvPr userDrawn="1"/>
          </p:nvGrpSpPr>
          <p:grpSpPr>
            <a:xfrm>
              <a:off x="645882" y="1143000"/>
              <a:ext cx="4884906" cy="4941332"/>
              <a:chOff x="645882" y="1143000"/>
              <a:chExt cx="4884906" cy="4941332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9C20FC8-2B89-435B-8D1C-DED3D57BE4CC}"/>
                  </a:ext>
                </a:extLst>
              </p:cNvPr>
              <p:cNvGrpSpPr/>
              <p:nvPr userDrawn="1"/>
            </p:nvGrpSpPr>
            <p:grpSpPr>
              <a:xfrm>
                <a:off x="958788" y="1143000"/>
                <a:ext cx="4572000" cy="4572000"/>
                <a:chOff x="639192" y="1287261"/>
                <a:chExt cx="3429000" cy="3429000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6A2E00CF-25D3-489E-90AC-C0D3620EAF92}"/>
                    </a:ext>
                  </a:extLst>
                </p:cNvPr>
                <p:cNvSpPr/>
                <p:nvPr userDrawn="1"/>
              </p:nvSpPr>
              <p:spPr>
                <a:xfrm>
                  <a:off x="6391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B6E4C9C0-4793-4E45-A22C-57E07B260ADB}"/>
                    </a:ext>
                  </a:extLst>
                </p:cNvPr>
                <p:cNvSpPr/>
                <p:nvPr userDrawn="1"/>
              </p:nvSpPr>
              <p:spPr>
                <a:xfrm>
                  <a:off x="639192" y="19730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07E8302-F283-4F26-9D9B-A580D80EB772}"/>
                    </a:ext>
                  </a:extLst>
                </p:cNvPr>
                <p:cNvSpPr/>
                <p:nvPr userDrawn="1"/>
              </p:nvSpPr>
              <p:spPr>
                <a:xfrm>
                  <a:off x="6391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170C77C-2251-4856-AA79-8701061DFB20}"/>
                    </a:ext>
                  </a:extLst>
                </p:cNvPr>
                <p:cNvSpPr/>
                <p:nvPr userDrawn="1"/>
              </p:nvSpPr>
              <p:spPr>
                <a:xfrm>
                  <a:off x="6391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DD70BB0A-5291-4553-8790-6C5461D179A8}"/>
                    </a:ext>
                  </a:extLst>
                </p:cNvPr>
                <p:cNvSpPr/>
                <p:nvPr userDrawn="1"/>
              </p:nvSpPr>
              <p:spPr>
                <a:xfrm>
                  <a:off x="6391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2F45337-3EAE-44BB-B2C9-82CF1142A922}"/>
                    </a:ext>
                  </a:extLst>
                </p:cNvPr>
                <p:cNvSpPr/>
                <p:nvPr userDrawn="1"/>
              </p:nvSpPr>
              <p:spPr>
                <a:xfrm>
                  <a:off x="13249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C78ECB2-3C3E-4927-A5ED-BF57A6C9EFD1}"/>
                    </a:ext>
                  </a:extLst>
                </p:cNvPr>
                <p:cNvSpPr/>
                <p:nvPr userDrawn="1"/>
              </p:nvSpPr>
              <p:spPr>
                <a:xfrm>
                  <a:off x="13249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C08B78FD-7A53-4768-A40B-4964F73B764E}"/>
                    </a:ext>
                  </a:extLst>
                </p:cNvPr>
                <p:cNvSpPr/>
                <p:nvPr userDrawn="1"/>
              </p:nvSpPr>
              <p:spPr>
                <a:xfrm>
                  <a:off x="13249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2798B26-6F4F-436E-AD1E-861FFCA26E17}"/>
                    </a:ext>
                  </a:extLst>
                </p:cNvPr>
                <p:cNvSpPr/>
                <p:nvPr userDrawn="1"/>
              </p:nvSpPr>
              <p:spPr>
                <a:xfrm>
                  <a:off x="20107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08B3098A-EA01-420D-A7F0-1937D1B13CD7}"/>
                    </a:ext>
                  </a:extLst>
                </p:cNvPr>
                <p:cNvSpPr/>
                <p:nvPr userDrawn="1"/>
              </p:nvSpPr>
              <p:spPr>
                <a:xfrm>
                  <a:off x="20107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ED5B9F2-5E21-492C-A144-979C7C2FE7EC}"/>
                    </a:ext>
                  </a:extLst>
                </p:cNvPr>
                <p:cNvSpPr/>
                <p:nvPr userDrawn="1"/>
              </p:nvSpPr>
              <p:spPr>
                <a:xfrm>
                  <a:off x="26965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291710B7-7470-430D-985B-B7CC2C62477A}"/>
                    </a:ext>
                  </a:extLst>
                </p:cNvPr>
                <p:cNvSpPr/>
                <p:nvPr userDrawn="1"/>
              </p:nvSpPr>
              <p:spPr>
                <a:xfrm>
                  <a:off x="13249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24ED0AD-CE91-44B9-9AAE-32A4F221DFB1}"/>
                    </a:ext>
                  </a:extLst>
                </p:cNvPr>
                <p:cNvSpPr/>
                <p:nvPr userDrawn="1"/>
              </p:nvSpPr>
              <p:spPr>
                <a:xfrm>
                  <a:off x="13249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E6C20D3-2FBD-4557-B21E-09A3EC47E0A5}"/>
                    </a:ext>
                  </a:extLst>
                </p:cNvPr>
                <p:cNvSpPr/>
                <p:nvPr userDrawn="1"/>
              </p:nvSpPr>
              <p:spPr>
                <a:xfrm>
                  <a:off x="20107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5783CA1B-16D6-445F-84FF-9E92B751FB92}"/>
                    </a:ext>
                  </a:extLst>
                </p:cNvPr>
                <p:cNvSpPr/>
                <p:nvPr userDrawn="1"/>
              </p:nvSpPr>
              <p:spPr>
                <a:xfrm>
                  <a:off x="20107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F10825-3D01-493A-95D4-FC72CE53C9D9}"/>
                    </a:ext>
                  </a:extLst>
                </p:cNvPr>
                <p:cNvSpPr/>
                <p:nvPr userDrawn="1"/>
              </p:nvSpPr>
              <p:spPr>
                <a:xfrm>
                  <a:off x="26965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E3CCCD0-FA65-425C-9414-CCBAB425D57A}"/>
                    </a:ext>
                  </a:extLst>
                </p:cNvPr>
                <p:cNvSpPr/>
                <p:nvPr userDrawn="1"/>
              </p:nvSpPr>
              <p:spPr>
                <a:xfrm>
                  <a:off x="26965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25D97EB9-80C3-44E8-A8BC-57A385295A1F}"/>
                    </a:ext>
                  </a:extLst>
                </p:cNvPr>
                <p:cNvSpPr/>
                <p:nvPr userDrawn="1"/>
              </p:nvSpPr>
              <p:spPr>
                <a:xfrm>
                  <a:off x="33823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E8C7E40-C820-4CDC-A892-1CEA1DD6B5CD}"/>
                    </a:ext>
                  </a:extLst>
                </p:cNvPr>
                <p:cNvSpPr/>
                <p:nvPr userDrawn="1"/>
              </p:nvSpPr>
              <p:spPr>
                <a:xfrm>
                  <a:off x="3382392" y="40304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8EA5F50-3965-4885-B2F0-C2EDED25D361}"/>
                    </a:ext>
                  </a:extLst>
                </p:cNvPr>
                <p:cNvSpPr/>
                <p:nvPr userDrawn="1"/>
              </p:nvSpPr>
              <p:spPr>
                <a:xfrm>
                  <a:off x="3382392" y="26588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B3C2FD00-1F45-4096-A73D-E23605135354}"/>
                    </a:ext>
                  </a:extLst>
                </p:cNvPr>
                <p:cNvSpPr/>
                <p:nvPr userDrawn="1"/>
              </p:nvSpPr>
              <p:spPr>
                <a:xfrm>
                  <a:off x="26965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B576917-E4B2-408D-BEEE-ABDB2F986085}"/>
                    </a:ext>
                  </a:extLst>
                </p:cNvPr>
                <p:cNvSpPr/>
                <p:nvPr userDrawn="1"/>
              </p:nvSpPr>
              <p:spPr>
                <a:xfrm>
                  <a:off x="33823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7981EA27-FEE4-4E31-83BA-F40951CEFF8B}"/>
                    </a:ext>
                  </a:extLst>
                </p:cNvPr>
                <p:cNvSpPr/>
                <p:nvPr userDrawn="1"/>
              </p:nvSpPr>
              <p:spPr>
                <a:xfrm>
                  <a:off x="33823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25A239AD-0B27-415A-A622-2AAB54581D16}"/>
                    </a:ext>
                  </a:extLst>
                </p:cNvPr>
                <p:cNvSpPr/>
                <p:nvPr userDrawn="1"/>
              </p:nvSpPr>
              <p:spPr>
                <a:xfrm>
                  <a:off x="26965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7BB8988-8CA4-4B28-8B86-4C792254ADEF}"/>
                    </a:ext>
                  </a:extLst>
                </p:cNvPr>
                <p:cNvSpPr/>
                <p:nvPr userDrawn="1"/>
              </p:nvSpPr>
              <p:spPr>
                <a:xfrm>
                  <a:off x="20107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4AD1D62-F3FE-4017-BD90-679483BA478B}"/>
                  </a:ext>
                </a:extLst>
              </p:cNvPr>
              <p:cNvSpPr txBox="1"/>
              <p:nvPr userDrawn="1"/>
            </p:nvSpPr>
            <p:spPr>
              <a:xfrm>
                <a:off x="12595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FBB1C6B-215D-4FAD-94B2-A391298BF01D}"/>
                  </a:ext>
                </a:extLst>
              </p:cNvPr>
              <p:cNvSpPr txBox="1"/>
              <p:nvPr userDrawn="1"/>
            </p:nvSpPr>
            <p:spPr>
              <a:xfrm>
                <a:off x="21739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97DB1EB-5EB8-4E78-BFF5-C077E552BB9D}"/>
                  </a:ext>
                </a:extLst>
              </p:cNvPr>
              <p:cNvSpPr txBox="1"/>
              <p:nvPr userDrawn="1"/>
            </p:nvSpPr>
            <p:spPr>
              <a:xfrm>
                <a:off x="3092226" y="5687328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DC32534-A027-4F14-8007-8D7AA12F7289}"/>
                  </a:ext>
                </a:extLst>
              </p:cNvPr>
              <p:cNvSpPr txBox="1"/>
              <p:nvPr userDrawn="1"/>
            </p:nvSpPr>
            <p:spPr>
              <a:xfrm>
                <a:off x="40066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F8B4857-122C-480D-B3DE-FB99E6B7D59A}"/>
                  </a:ext>
                </a:extLst>
              </p:cNvPr>
              <p:cNvSpPr txBox="1"/>
              <p:nvPr userDrawn="1"/>
            </p:nvSpPr>
            <p:spPr>
              <a:xfrm>
                <a:off x="49210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B374F9E-A167-4318-8106-20572228D470}"/>
                  </a:ext>
                </a:extLst>
              </p:cNvPr>
              <p:cNvSpPr txBox="1"/>
              <p:nvPr userDrawn="1"/>
            </p:nvSpPr>
            <p:spPr>
              <a:xfrm>
                <a:off x="645882" y="50731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D0473C5-B434-4C72-98B4-8EAEF817F8FA}"/>
                  </a:ext>
                </a:extLst>
              </p:cNvPr>
              <p:cNvSpPr txBox="1"/>
              <p:nvPr userDrawn="1"/>
            </p:nvSpPr>
            <p:spPr>
              <a:xfrm>
                <a:off x="647828" y="41587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E91A7FA-21FA-4791-ACAB-74F9EE188487}"/>
                  </a:ext>
                </a:extLst>
              </p:cNvPr>
              <p:cNvSpPr txBox="1"/>
              <p:nvPr userDrawn="1"/>
            </p:nvSpPr>
            <p:spPr>
              <a:xfrm>
                <a:off x="645882" y="32443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07982C2-F081-422F-884D-E866E9869F4C}"/>
                  </a:ext>
                </a:extLst>
              </p:cNvPr>
              <p:cNvSpPr txBox="1"/>
              <p:nvPr userDrawn="1"/>
            </p:nvSpPr>
            <p:spPr>
              <a:xfrm>
                <a:off x="645882" y="23299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D015AFE-4154-4D2E-81E8-1BAD41955761}"/>
                  </a:ext>
                </a:extLst>
              </p:cNvPr>
              <p:cNvSpPr txBox="1"/>
              <p:nvPr userDrawn="1"/>
            </p:nvSpPr>
            <p:spPr>
              <a:xfrm>
                <a:off x="645882" y="14155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D29A75-2B32-4EDB-BF2F-8282B4F4DFEC}"/>
                </a:ext>
              </a:extLst>
            </p:cNvPr>
            <p:cNvSpPr txBox="1"/>
            <p:nvPr userDrawn="1"/>
          </p:nvSpPr>
          <p:spPr>
            <a:xfrm>
              <a:off x="2317633" y="5970687"/>
              <a:ext cx="1858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Consequence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071FA9F-EE03-48B9-889F-D91A2826E6B5}"/>
                </a:ext>
              </a:extLst>
            </p:cNvPr>
            <p:cNvSpPr txBox="1"/>
            <p:nvPr userDrawn="1"/>
          </p:nvSpPr>
          <p:spPr>
            <a:xfrm rot="16200000">
              <a:off x="-144865" y="3244334"/>
              <a:ext cx="1298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Likelihood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6997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jec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A9CEC-6D5F-4415-AA66-CD27CE37F4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2F652E1-10D7-493B-A624-E39A7B4B2B8B}"/>
              </a:ext>
            </a:extLst>
          </p:cNvPr>
          <p:cNvCxnSpPr/>
          <p:nvPr/>
        </p:nvCxnSpPr>
        <p:spPr>
          <a:xfrm>
            <a:off x="452717" y="1954307"/>
            <a:ext cx="11286565" cy="0"/>
          </a:xfrm>
          <a:prstGeom prst="line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4A2D892-81D9-4854-8DF0-ED199261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1E9E5A-44C9-4A63-8A5F-FA7A0473B36D}"/>
              </a:ext>
            </a:extLst>
          </p:cNvPr>
          <p:cNvCxnSpPr>
            <a:cxnSpLocks/>
          </p:cNvCxnSpPr>
          <p:nvPr/>
        </p:nvCxnSpPr>
        <p:spPr>
          <a:xfrm>
            <a:off x="452717" y="2133600"/>
            <a:ext cx="1940859" cy="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C1682F-4108-42FA-98B6-8E3C32885FCB}"/>
              </a:ext>
            </a:extLst>
          </p:cNvPr>
          <p:cNvCxnSpPr>
            <a:cxnSpLocks/>
          </p:cNvCxnSpPr>
          <p:nvPr/>
        </p:nvCxnSpPr>
        <p:spPr>
          <a:xfrm>
            <a:off x="2402541" y="2133600"/>
            <a:ext cx="1940859" cy="0"/>
          </a:xfrm>
          <a:prstGeom prst="line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AE9EFC-ACA1-40A7-B089-228A8D3CA99B}"/>
              </a:ext>
            </a:extLst>
          </p:cNvPr>
          <p:cNvCxnSpPr>
            <a:cxnSpLocks/>
          </p:cNvCxnSpPr>
          <p:nvPr/>
        </p:nvCxnSpPr>
        <p:spPr>
          <a:xfrm>
            <a:off x="4352365" y="2133600"/>
            <a:ext cx="1940859" cy="0"/>
          </a:xfrm>
          <a:prstGeom prst="line">
            <a:avLst/>
          </a:prstGeom>
          <a:ln w="1270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8FC739-3D04-40EE-861A-46FC395630EA}"/>
              </a:ext>
            </a:extLst>
          </p:cNvPr>
          <p:cNvCxnSpPr>
            <a:cxnSpLocks/>
          </p:cNvCxnSpPr>
          <p:nvPr/>
        </p:nvCxnSpPr>
        <p:spPr>
          <a:xfrm>
            <a:off x="6311154" y="2133600"/>
            <a:ext cx="542812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7450C8-066D-4531-93F1-C9DBA984071C}"/>
              </a:ext>
            </a:extLst>
          </p:cNvPr>
          <p:cNvSpPr txBox="1"/>
          <p:nvPr/>
        </p:nvSpPr>
        <p:spPr>
          <a:xfrm>
            <a:off x="784365" y="2243878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Phase 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9476EB-82D5-49CF-8CC1-30AB8A1DF4FD}"/>
              </a:ext>
            </a:extLst>
          </p:cNvPr>
          <p:cNvSpPr txBox="1"/>
          <p:nvPr/>
        </p:nvSpPr>
        <p:spPr>
          <a:xfrm>
            <a:off x="2825384" y="2234913"/>
            <a:ext cx="105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834F7A-1334-4CF8-9EA6-02134D112017}"/>
              </a:ext>
            </a:extLst>
          </p:cNvPr>
          <p:cNvSpPr txBox="1"/>
          <p:nvPr/>
        </p:nvSpPr>
        <p:spPr>
          <a:xfrm>
            <a:off x="4673798" y="2243878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Phase C/D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48BD09-8384-4904-B594-B156F2DDD2AC}"/>
              </a:ext>
            </a:extLst>
          </p:cNvPr>
          <p:cNvSpPr txBox="1"/>
          <p:nvPr/>
        </p:nvSpPr>
        <p:spPr>
          <a:xfrm>
            <a:off x="8506486" y="2234913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99EB8-2F8A-4575-B347-EBB8D8B57584}"/>
              </a:ext>
            </a:extLst>
          </p:cNvPr>
          <p:cNvSpPr txBox="1"/>
          <p:nvPr/>
        </p:nvSpPr>
        <p:spPr>
          <a:xfrm>
            <a:off x="2755213" y="2613208"/>
            <a:ext cx="1106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~1 years</a:t>
            </a:r>
          </a:p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C8AC59-FB2F-4137-B5FE-F495BC8CC4BA}"/>
              </a:ext>
            </a:extLst>
          </p:cNvPr>
          <p:cNvSpPr txBox="1"/>
          <p:nvPr/>
        </p:nvSpPr>
        <p:spPr>
          <a:xfrm>
            <a:off x="4550368" y="2613210"/>
            <a:ext cx="1611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~10-15 years</a:t>
            </a:r>
          </a:p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2031-2036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49F67F-1903-44F3-8115-C87E054BEC8C}"/>
              </a:ext>
            </a:extLst>
          </p:cNvPr>
          <p:cNvSpPr txBox="1"/>
          <p:nvPr/>
        </p:nvSpPr>
        <p:spPr>
          <a:xfrm>
            <a:off x="8219547" y="2613210"/>
            <a:ext cx="1611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~50-60 years</a:t>
            </a:r>
          </a:p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2081-2096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1F44C4-EBA8-421A-B691-713751EE4A51}"/>
              </a:ext>
            </a:extLst>
          </p:cNvPr>
          <p:cNvSpPr txBox="1"/>
          <p:nvPr/>
        </p:nvSpPr>
        <p:spPr>
          <a:xfrm>
            <a:off x="812296" y="2613209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~1 year</a:t>
            </a:r>
          </a:p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D983A-7C17-47EF-BED7-2649185C6B2B}"/>
              </a:ext>
            </a:extLst>
          </p:cNvPr>
          <p:cNvSpPr/>
          <p:nvPr/>
        </p:nvSpPr>
        <p:spPr>
          <a:xfrm>
            <a:off x="452717" y="3873558"/>
            <a:ext cx="8040210" cy="170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rgbClr val="C00000"/>
                </a:solidFill>
              </a:rPr>
              <a:t>Phase A </a:t>
            </a:r>
            <a:r>
              <a:rPr lang="en-US" sz="1800"/>
              <a:t>– Technology development, concept review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2">
                    <a:lumMod val="75000"/>
                  </a:schemeClr>
                </a:solidFill>
              </a:rPr>
              <a:t>Phase B </a:t>
            </a:r>
            <a:r>
              <a:rPr lang="en-US" sz="1800"/>
              <a:t>– Preliminary Design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5">
                    <a:lumMod val="75000"/>
                  </a:schemeClr>
                </a:solidFill>
              </a:rPr>
              <a:t>Phase C/D</a:t>
            </a:r>
            <a:r>
              <a:rPr lang="en-US" sz="18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800"/>
              <a:t>– Detail design, manufacturing, LV integration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6">
                    <a:lumMod val="75000"/>
                  </a:schemeClr>
                </a:solidFill>
              </a:rPr>
              <a:t>Phase E</a:t>
            </a:r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800"/>
              <a:t>- Mission operations and disposal</a:t>
            </a:r>
          </a:p>
        </p:txBody>
      </p:sp>
    </p:spTree>
    <p:extLst>
      <p:ext uri="{BB962C8B-B14F-4D97-AF65-F5344CB8AC3E}">
        <p14:creationId xmlns:p14="http://schemas.microsoft.com/office/powerpoint/2010/main" val="3154366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691D-CF7E-4CFC-9135-0DACD64D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2ABD2E-35A6-4312-A944-072C30F5E2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2B3A7A01-C8DA-49DB-81B5-D9D449BEC7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6857349"/>
              </p:ext>
            </p:extLst>
          </p:nvPr>
        </p:nvGraphicFramePr>
        <p:xfrm>
          <a:off x="155120" y="834710"/>
          <a:ext cx="11823520" cy="408979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87135">
                  <a:extLst>
                    <a:ext uri="{9D8B030D-6E8A-4147-A177-3AD203B41FA5}">
                      <a16:colId xmlns:a16="http://schemas.microsoft.com/office/drawing/2014/main" val="2023471023"/>
                    </a:ext>
                  </a:extLst>
                </a:gridCol>
                <a:gridCol w="10936385">
                  <a:extLst>
                    <a:ext uri="{9D8B030D-6E8A-4147-A177-3AD203B41FA5}">
                      <a16:colId xmlns:a16="http://schemas.microsoft.com/office/drawing/2014/main" val="3866505805"/>
                    </a:ext>
                  </a:extLst>
                </a:gridCol>
              </a:tblGrid>
              <a:tr h="324143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>
                          <a:latin typeface="Century Gothic"/>
                        </a:rPr>
                        <a:t>[Table Title]</a:t>
                      </a:r>
                      <a:endParaRPr lang="en-US" sz="2400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2068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72820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806436"/>
                  </a:ext>
                </a:extLst>
              </a:tr>
              <a:tr h="43219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29302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28811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17692"/>
                  </a:ext>
                </a:extLst>
              </a:tr>
              <a:tr h="27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2606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12972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576461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428678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en-US" sz="24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777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523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49A84FD-9735-354E-9B74-383BA1FDBCFE}"/>
              </a:ext>
            </a:extLst>
          </p:cNvPr>
          <p:cNvGrpSpPr/>
          <p:nvPr/>
        </p:nvGrpSpPr>
        <p:grpSpPr>
          <a:xfrm>
            <a:off x="-83118" y="0"/>
            <a:ext cx="12275120" cy="6858002"/>
            <a:chOff x="-83119" y="-1"/>
            <a:chExt cx="12275120" cy="685800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54040A0-F799-2847-8A9D-A026B14E69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-83117" y="-1"/>
              <a:ext cx="9143997" cy="68580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2FF2F60-99E8-254E-B9B7-0CAA95052D3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3048004" y="1"/>
              <a:ext cx="9143997" cy="685800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1F90621-C88E-FE45-ACE8-448FB9AC9F86}"/>
                </a:ext>
              </a:extLst>
            </p:cNvPr>
            <p:cNvSpPr/>
            <p:nvPr userDrawn="1"/>
          </p:nvSpPr>
          <p:spPr>
            <a:xfrm>
              <a:off x="-83119" y="936703"/>
              <a:ext cx="12275119" cy="5921297"/>
            </a:xfrm>
            <a:prstGeom prst="rect">
              <a:avLst/>
            </a:prstGeom>
            <a:gradFill>
              <a:gsLst>
                <a:gs pos="20000">
                  <a:schemeClr val="accent1">
                    <a:alpha val="0"/>
                    <a:lumMod val="0"/>
                  </a:schemeClr>
                </a:gs>
                <a:gs pos="52000">
                  <a:srgbClr val="080808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F2B20-06E1-4335-BCA8-E1AF56D3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4FB3F-D6B8-459E-B444-3BDE840E4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132DE0-4D56-AB40-B8E0-7A7F252809DB}"/>
              </a:ext>
            </a:extLst>
          </p:cNvPr>
          <p:cNvGrpSpPr/>
          <p:nvPr/>
        </p:nvGrpSpPr>
        <p:grpSpPr>
          <a:xfrm>
            <a:off x="-83119" y="-1"/>
            <a:ext cx="12275120" cy="6858002"/>
            <a:chOff x="-83119" y="-1"/>
            <a:chExt cx="12275120" cy="68580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7E78196-ED28-E84E-96AE-A2EBB1EDEF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-83117" y="-1"/>
              <a:ext cx="9143997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C7F670E-6DFB-6A44-8D1A-D2CD1434EBB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3048004" y="1"/>
              <a:ext cx="9143997" cy="685800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9DF5F9-8AE5-204D-B96F-885BB0E1DB6A}"/>
                </a:ext>
              </a:extLst>
            </p:cNvPr>
            <p:cNvSpPr/>
            <p:nvPr userDrawn="1"/>
          </p:nvSpPr>
          <p:spPr>
            <a:xfrm>
              <a:off x="-83119" y="936703"/>
              <a:ext cx="12275119" cy="5921297"/>
            </a:xfrm>
            <a:prstGeom prst="rect">
              <a:avLst/>
            </a:prstGeom>
            <a:gradFill>
              <a:gsLst>
                <a:gs pos="20000">
                  <a:schemeClr val="accent1">
                    <a:alpha val="0"/>
                    <a:lumMod val="0"/>
                  </a:schemeClr>
                </a:gs>
                <a:gs pos="52000">
                  <a:srgbClr val="080808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Subtitle 2">
            <a:extLst>
              <a:ext uri="{FF2B5EF4-FFF2-40B4-BE49-F238E27FC236}">
                <a16:creationId xmlns:a16="http://schemas.microsoft.com/office/drawing/2014/main" id="{B9EE3273-9626-2A4F-8D7C-4678676DB361}"/>
              </a:ext>
            </a:extLst>
          </p:cNvPr>
          <p:cNvSpPr txBox="1">
            <a:spLocks/>
          </p:cNvSpPr>
          <p:nvPr/>
        </p:nvSpPr>
        <p:spPr>
          <a:xfrm>
            <a:off x="-83118" y="6612670"/>
            <a:ext cx="1766808" cy="247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Image Courtesy of JUNOCam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DD3741-2A32-4488-8D0A-7E0FDCF22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18166"/>
            <a:ext cx="9144000" cy="1656058"/>
          </a:xfrm>
        </p:spPr>
        <p:txBody>
          <a:bodyPr anchor="b">
            <a:normAutofit/>
          </a:bodyPr>
          <a:lstStyle>
            <a:lvl1pPr algn="ctr">
              <a:defRPr sz="45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D3D57-1175-4A25-A222-808772B45C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961351" y="5122379"/>
            <a:ext cx="4163993" cy="973621"/>
          </a:xfrm>
        </p:spPr>
        <p:txBody>
          <a:bodyPr numCol="2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Martin Kussler</a:t>
            </a:r>
          </a:p>
          <a:p>
            <a:r>
              <a:rPr lang="en-US"/>
              <a:t>Jehosafat Cabrera</a:t>
            </a:r>
          </a:p>
          <a:p>
            <a:r>
              <a:rPr lang="en-US"/>
              <a:t>Aayush Sareen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Joshua Fofrich</a:t>
            </a:r>
          </a:p>
          <a:p>
            <a:r>
              <a:rPr lang="en-US"/>
              <a:t>Garrett Parham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Rohan Patel</a:t>
            </a:r>
          </a:p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DF89AC-D9DC-744D-AA6C-9D45A4584A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572" y="3174141"/>
            <a:ext cx="4768428" cy="13165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8476A7-AC34-F144-8746-F0C255D580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512" y="3338423"/>
            <a:ext cx="4114800" cy="994847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BF6D7105-0B0E-204C-AA5E-B19BFBA4A77A}"/>
              </a:ext>
            </a:extLst>
          </p:cNvPr>
          <p:cNvSpPr txBox="1">
            <a:spLocks/>
          </p:cNvSpPr>
          <p:nvPr/>
        </p:nvSpPr>
        <p:spPr>
          <a:xfrm>
            <a:off x="3965700" y="4064284"/>
            <a:ext cx="4163993" cy="128677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Project Manager:  Burton Yale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9FF24F5-238A-402B-AB6D-CBF84F535BDB}"/>
              </a:ext>
            </a:extLst>
          </p:cNvPr>
          <p:cNvGrpSpPr/>
          <p:nvPr/>
        </p:nvGrpSpPr>
        <p:grpSpPr>
          <a:xfrm>
            <a:off x="-83118" y="0"/>
            <a:ext cx="12275120" cy="6858002"/>
            <a:chOff x="-83119" y="-1"/>
            <a:chExt cx="12275120" cy="685800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A6DB742-FE2A-43B4-AC59-F11A77E431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-83117" y="-1"/>
              <a:ext cx="9143997" cy="6858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CE8B944-2B1D-41BD-B6E5-EDDC0FABE6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3048004" y="1"/>
              <a:ext cx="9143997" cy="685800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6B87200-E936-453B-9140-B22D9C77ED14}"/>
                </a:ext>
              </a:extLst>
            </p:cNvPr>
            <p:cNvSpPr/>
            <p:nvPr userDrawn="1"/>
          </p:nvSpPr>
          <p:spPr>
            <a:xfrm>
              <a:off x="-83119" y="936703"/>
              <a:ext cx="12275119" cy="5921297"/>
            </a:xfrm>
            <a:prstGeom prst="rect">
              <a:avLst/>
            </a:prstGeom>
            <a:gradFill>
              <a:gsLst>
                <a:gs pos="20000">
                  <a:schemeClr val="accent1">
                    <a:alpha val="0"/>
                    <a:lumMod val="0"/>
                  </a:schemeClr>
                </a:gs>
                <a:gs pos="52000">
                  <a:srgbClr val="080808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D5B5364-BE07-4340-92F3-19E1139DE19A}"/>
              </a:ext>
            </a:extLst>
          </p:cNvPr>
          <p:cNvGrpSpPr/>
          <p:nvPr/>
        </p:nvGrpSpPr>
        <p:grpSpPr>
          <a:xfrm>
            <a:off x="-83119" y="-1"/>
            <a:ext cx="12275120" cy="6858002"/>
            <a:chOff x="-83119" y="-1"/>
            <a:chExt cx="12275120" cy="6858002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76D92A9-94A8-46CB-8132-19DE268742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-83117" y="-1"/>
              <a:ext cx="9143997" cy="68580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6228CF1-E8C2-40D9-B6BA-5409ACAF8C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flipH="1">
              <a:off x="3048004" y="1"/>
              <a:ext cx="9143997" cy="6858000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D4A4F9D-BE9B-4963-8054-F57A8DF901A8}"/>
                </a:ext>
              </a:extLst>
            </p:cNvPr>
            <p:cNvSpPr/>
            <p:nvPr userDrawn="1"/>
          </p:nvSpPr>
          <p:spPr>
            <a:xfrm>
              <a:off x="-83119" y="936703"/>
              <a:ext cx="12275119" cy="5921297"/>
            </a:xfrm>
            <a:prstGeom prst="rect">
              <a:avLst/>
            </a:prstGeom>
            <a:gradFill>
              <a:gsLst>
                <a:gs pos="20000">
                  <a:schemeClr val="accent1">
                    <a:alpha val="0"/>
                    <a:lumMod val="0"/>
                  </a:schemeClr>
                </a:gs>
                <a:gs pos="52000">
                  <a:srgbClr val="080808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Subtitle 2">
            <a:extLst>
              <a:ext uri="{FF2B5EF4-FFF2-40B4-BE49-F238E27FC236}">
                <a16:creationId xmlns:a16="http://schemas.microsoft.com/office/drawing/2014/main" id="{3C0DCC65-8A84-46F5-9C48-E8D7330D77AB}"/>
              </a:ext>
            </a:extLst>
          </p:cNvPr>
          <p:cNvSpPr txBox="1">
            <a:spLocks/>
          </p:cNvSpPr>
          <p:nvPr/>
        </p:nvSpPr>
        <p:spPr>
          <a:xfrm>
            <a:off x="-83118" y="6612670"/>
            <a:ext cx="1766808" cy="247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Image Courtesy of JUNOCam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43FCCCD-EF0A-49E6-9A14-016DBAFCC0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774" y="3286353"/>
            <a:ext cx="4114800" cy="994847"/>
          </a:xfrm>
          <a:prstGeom prst="rect">
            <a:avLst/>
          </a:prstGeom>
        </p:spPr>
      </p:pic>
      <p:sp>
        <p:nvSpPr>
          <p:cNvPr id="35" name="Subtitle 2">
            <a:extLst>
              <a:ext uri="{FF2B5EF4-FFF2-40B4-BE49-F238E27FC236}">
                <a16:creationId xmlns:a16="http://schemas.microsoft.com/office/drawing/2014/main" id="{A9E108A1-9D79-423F-A803-9C7D0980B0D7}"/>
              </a:ext>
            </a:extLst>
          </p:cNvPr>
          <p:cNvSpPr txBox="1">
            <a:spLocks/>
          </p:cNvSpPr>
          <p:nvPr/>
        </p:nvSpPr>
        <p:spPr>
          <a:xfrm>
            <a:off x="3965700" y="4064284"/>
            <a:ext cx="4163993" cy="128677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Project Manager:  Burton Yale</a:t>
            </a:r>
          </a:p>
        </p:txBody>
      </p:sp>
    </p:spTree>
    <p:extLst>
      <p:ext uri="{BB962C8B-B14F-4D97-AF65-F5344CB8AC3E}">
        <p14:creationId xmlns:p14="http://schemas.microsoft.com/office/powerpoint/2010/main" val="20290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in Content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0EFB-923A-455A-9DAE-5E3DA5A4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69F28-8A73-4AD2-9FC2-995C73F41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1"/>
            <a:ext cx="12018433" cy="5300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4E026-7D04-481A-9235-768A989D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2874C6-9134-BB48-9DC0-A994ECB4EE17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70BDF8-3F91-A848-B3E1-A74FD799F4EF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BD9A81-EE6B-8E4A-93B7-11AF96664842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hord 9">
              <a:extLst>
                <a:ext uri="{FF2B5EF4-FFF2-40B4-BE49-F238E27FC236}">
                  <a16:creationId xmlns:a16="http://schemas.microsoft.com/office/drawing/2014/main" id="{9F1BD197-983D-6D49-8C96-AED1B34EABBC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5BBDEE-A2B2-4300-AAFF-E29A1E5D218F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F63B5C-1A91-4E55-A70A-76D7417C80B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88C258A-D538-417D-941E-006576101369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D8A22DE3-E2DC-4D37-859B-A344AD9EB447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5864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ntent Slid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03D439-0378-2C44-B83F-3A355CA06B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306"/>
            <a:ext cx="12188199" cy="686377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4E026-7D04-481A-9235-768A989D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2874C6-9134-BB48-9DC0-A994ECB4EE17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70BDF8-3F91-A848-B3E1-A74FD799F4EF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BD9A81-EE6B-8E4A-93B7-11AF96664842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hord 9">
              <a:extLst>
                <a:ext uri="{FF2B5EF4-FFF2-40B4-BE49-F238E27FC236}">
                  <a16:creationId xmlns:a16="http://schemas.microsoft.com/office/drawing/2014/main" id="{9F1BD197-983D-6D49-8C96-AED1B34EABBC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5BBDEE-A2B2-4300-AAFF-E29A1E5D218F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F63B5C-1A91-4E55-A70A-76D7417C80B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88C258A-D538-417D-941E-006576101369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D8A22DE3-E2DC-4D37-859B-A344AD9EB447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3651F6C2-C8B7-304A-A1C4-41057456FA17}"/>
              </a:ext>
            </a:extLst>
          </p:cNvPr>
          <p:cNvSpPr txBox="1">
            <a:spLocks/>
          </p:cNvSpPr>
          <p:nvPr userDrawn="1"/>
        </p:nvSpPr>
        <p:spPr>
          <a:xfrm>
            <a:off x="84666" y="6539280"/>
            <a:ext cx="1087831" cy="31114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AA6F36-F319-4CBD-9C59-3D31FDE096B8}" type="datetime1">
              <a:rPr lang="en-US" sz="1200" smtClean="0">
                <a:solidFill>
                  <a:schemeClr val="bg1"/>
                </a:solidFill>
              </a:rPr>
              <a:pPr/>
              <a:t>8/6/2020</a:t>
            </a:fld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297AE65C-79E0-0B4C-9E0B-706415004C5B}"/>
              </a:ext>
            </a:extLst>
          </p:cNvPr>
          <p:cNvSpPr txBox="1">
            <a:spLocks/>
          </p:cNvSpPr>
          <p:nvPr userDrawn="1"/>
        </p:nvSpPr>
        <p:spPr>
          <a:xfrm>
            <a:off x="919635" y="6532617"/>
            <a:ext cx="3162301" cy="311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0">
                <a:solidFill>
                  <a:schemeClr val="bg1"/>
                </a:solidFill>
                <a:latin typeface="Century Gothic" panose="020B0502020202020204" pitchFamily="34" charset="0"/>
              </a:rPr>
              <a:t>|</a:t>
            </a:r>
            <a:r>
              <a:rPr lang="en-US" sz="110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>
                <a:solidFill>
                  <a:schemeClr val="bg1"/>
                </a:solidFill>
                <a:latin typeface="Century Gothic" panose="020B0502020202020204" pitchFamily="34" charset="0"/>
              </a:rPr>
              <a:t>STARWORKS</a:t>
            </a:r>
            <a:r>
              <a:rPr lang="en-US" sz="110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FEBC1C2-1AA9-7048-A8BF-5F6EB81BD610}"/>
              </a:ext>
            </a:extLst>
          </p:cNvPr>
          <p:cNvCxnSpPr>
            <a:cxnSpLocks/>
          </p:cNvCxnSpPr>
          <p:nvPr userDrawn="1"/>
        </p:nvCxnSpPr>
        <p:spPr>
          <a:xfrm>
            <a:off x="88900" y="6512980"/>
            <a:ext cx="1071416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D7161B-FCF8-CB4F-96D2-96DBDF58D647}"/>
              </a:ext>
            </a:extLst>
          </p:cNvPr>
          <p:cNvGrpSpPr/>
          <p:nvPr userDrawn="1"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8E3BB2F-736C-E640-9C40-4EA8E27F1F9D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D5B38A0-7521-FF4B-B56B-2ADF61CE41A2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hord 22">
              <a:extLst>
                <a:ext uri="{FF2B5EF4-FFF2-40B4-BE49-F238E27FC236}">
                  <a16:creationId xmlns:a16="http://schemas.microsoft.com/office/drawing/2014/main" id="{7DE76760-A917-C54B-8AF0-DACB89F4F65E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2A22304D-41DA-324D-8665-A88619C513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85"/>
          <a:stretch/>
        </p:blipFill>
        <p:spPr>
          <a:xfrm>
            <a:off x="10803067" y="6319520"/>
            <a:ext cx="648550" cy="6449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B3CD9D-1E24-F447-B9B6-A9C2B1C1E84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625" y="6362700"/>
            <a:ext cx="608052" cy="50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64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76B8-D707-4285-AB43-F0F9D905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5C26-AF7C-4F89-A82F-A2F5C498E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ECEF2-D9BF-4928-8983-5343D24BD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883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l Content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0EAE5-8E66-4741-AEC9-69753529E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98" y="771525"/>
            <a:ext cx="6007102" cy="549275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FDB87-75F5-4478-B222-9AA503D35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899" y="1384297"/>
            <a:ext cx="6007100" cy="50031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038D6-48A0-43D5-9162-F77F2A6074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771525"/>
            <a:ext cx="6007100" cy="54927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45397-14D1-4241-AC00-DCC9EA444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999" y="1384292"/>
            <a:ext cx="6007101" cy="50031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15DC15-AC4F-4E5C-952B-58B35F25C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D3ED1F0-3751-E140-AF10-AA87787C7BC3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70D225-9B8D-6E48-A19A-AD8644AB81B3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4A609F-BEFD-7649-971F-70F97E62896C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6BF35831-8CF5-6744-B0DA-47126EC90B35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BE6CD6F-9700-AA4C-95CE-ADCF97C9D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A56B6A-D534-49A3-A0AA-9152193660E8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34D640E-AC69-4CF2-83C5-703F9EC2F4C6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81D3680-006F-4218-A595-3299ED91697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hord 19">
              <a:extLst>
                <a:ext uri="{FF2B5EF4-FFF2-40B4-BE49-F238E27FC236}">
                  <a16:creationId xmlns:a16="http://schemas.microsoft.com/office/drawing/2014/main" id="{02159DBA-D188-4284-9EC2-E5E8D1FDA899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22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Main Content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0EFB-923A-455A-9DAE-5E3DA5A4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69F28-8A73-4AD2-9FC2-995C73F41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1"/>
            <a:ext cx="12018433" cy="5300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4E026-7D04-481A-9235-768A989D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2874C6-9134-BB48-9DC0-A994ECB4EE17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70BDF8-3F91-A848-B3E1-A74FD799F4EF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BD9A81-EE6B-8E4A-93B7-11AF96664842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hord 9">
              <a:extLst>
                <a:ext uri="{FF2B5EF4-FFF2-40B4-BE49-F238E27FC236}">
                  <a16:creationId xmlns:a16="http://schemas.microsoft.com/office/drawing/2014/main" id="{9F1BD197-983D-6D49-8C96-AED1B34EABBC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5BBDEE-A2B2-4300-AAFF-E29A1E5D218F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F63B5C-1A91-4E55-A70A-76D7417C80B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88C258A-D538-417D-941E-006576101369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D8A22DE3-E2DC-4D37-859B-A344AD9EB447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4591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Figu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B31D-57DE-4BE2-B22F-4E33D0F8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E8D7B-A51C-4027-9706-9E6A437D0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A188C-620F-4F3E-A98F-96538E61A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954A-9976-48D3-A19F-97A749441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77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0E0F5E-C4BE-4621-A1C9-CF43682DFB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CDFF9B7-20BB-48AE-A3AE-C0CF8D0ED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A06E4E-3709-40A1-B770-3562EC430F37}"/>
              </a:ext>
            </a:extLst>
          </p:cNvPr>
          <p:cNvSpPr/>
          <p:nvPr/>
        </p:nvSpPr>
        <p:spPr>
          <a:xfrm>
            <a:off x="2293438" y="793377"/>
            <a:ext cx="7877025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Burton Yale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Project Manager, Systems Engineering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Mission Design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42B9B6-82C3-44B3-81F0-A2F1C7DF39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83"/>
          <a:stretch/>
        </p:blipFill>
        <p:spPr>
          <a:xfrm>
            <a:off x="1638073" y="793377"/>
            <a:ext cx="655367" cy="63303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95438C7-CF14-47FE-9A0D-43F599433DAE}"/>
              </a:ext>
            </a:extLst>
          </p:cNvPr>
          <p:cNvSpPr/>
          <p:nvPr/>
        </p:nvSpPr>
        <p:spPr>
          <a:xfrm>
            <a:off x="3164766" y="1588508"/>
            <a:ext cx="7005698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Jehosafat Cabrera-Guzman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Spacecraft Power System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Structures and CAD, Attitude and Control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F1539C-0649-4548-8E79-97B9192C0376}"/>
              </a:ext>
            </a:extLst>
          </p:cNvPr>
          <p:cNvSpPr/>
          <p:nvPr/>
        </p:nvSpPr>
        <p:spPr>
          <a:xfrm>
            <a:off x="3164765" y="2407074"/>
            <a:ext cx="7005699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Joshua Fofrich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Attitude and Control, CD&amp;H and Comms.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Systems Engineering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1C63F08-BC3F-4FED-AFF0-BB886DBC020D}"/>
              </a:ext>
            </a:extLst>
          </p:cNvPr>
          <p:cNvSpPr/>
          <p:nvPr/>
        </p:nvSpPr>
        <p:spPr>
          <a:xfrm>
            <a:off x="3164765" y="3225640"/>
            <a:ext cx="7005700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Martin Kussler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Thermo and Environment, Propulsion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Structures and CAD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15F19-D7D9-4409-93C0-47A4D430AA48}"/>
              </a:ext>
            </a:extLst>
          </p:cNvPr>
          <p:cNvSpPr/>
          <p:nvPr/>
        </p:nvSpPr>
        <p:spPr>
          <a:xfrm>
            <a:off x="3164765" y="4044206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Garrett Parham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Structures and CAD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Thermo and Environment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CB13129-315F-4B7D-8FA8-065C827838FC}"/>
              </a:ext>
            </a:extLst>
          </p:cNvPr>
          <p:cNvSpPr/>
          <p:nvPr/>
        </p:nvSpPr>
        <p:spPr>
          <a:xfrm>
            <a:off x="3164765" y="4862772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Rohan Patel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Mission Design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Systems Engineering, Payload, Propulsion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EE4D9C-2B9E-4252-8141-408CA7BD7C2F}"/>
              </a:ext>
            </a:extLst>
          </p:cNvPr>
          <p:cNvSpPr/>
          <p:nvPr/>
        </p:nvSpPr>
        <p:spPr>
          <a:xfrm>
            <a:off x="3164765" y="5681338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Aayush Sareen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Payload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Thermo and Environment 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7311D8B-38FD-4877-A011-627C0539D642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1958717" y="1426413"/>
            <a:ext cx="7040" cy="457838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E1A0D2F4-5843-4B9A-BA77-0753988E36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r="6790"/>
          <a:stretch/>
        </p:blipFill>
        <p:spPr>
          <a:xfrm rot="5400000">
            <a:off x="2520564" y="5677112"/>
            <a:ext cx="633036" cy="65536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E434ACE-CCED-4CE9-AE7A-7223274393FB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1958717" y="6004795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64E953B-0132-4AA3-8AB4-BC82AB7DC8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8" r="11645"/>
          <a:stretch/>
        </p:blipFill>
        <p:spPr>
          <a:xfrm rot="5400000">
            <a:off x="2520564" y="3221414"/>
            <a:ext cx="633036" cy="65536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DE3BF61-9CA4-48F5-A2F2-F103C7E2AA6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2" r="17298"/>
          <a:stretch/>
        </p:blipFill>
        <p:spPr>
          <a:xfrm rot="5400000">
            <a:off x="2523355" y="1584283"/>
            <a:ext cx="633036" cy="655365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743DA6-F0B9-4B71-940E-2EB0982C45A9}"/>
              </a:ext>
            </a:extLst>
          </p:cNvPr>
          <p:cNvCxnSpPr>
            <a:cxnSpLocks/>
          </p:cNvCxnSpPr>
          <p:nvPr/>
        </p:nvCxnSpPr>
        <p:spPr>
          <a:xfrm flipH="1">
            <a:off x="1958717" y="3542158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8B7D4D-6E7B-4E08-BB0C-9AB3D78969C8}"/>
              </a:ext>
            </a:extLst>
          </p:cNvPr>
          <p:cNvCxnSpPr>
            <a:cxnSpLocks/>
          </p:cNvCxnSpPr>
          <p:nvPr/>
        </p:nvCxnSpPr>
        <p:spPr>
          <a:xfrm flipH="1">
            <a:off x="1958717" y="1913989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5FDBE114-ACFB-4B76-8FC0-037A9CD2747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r="10002" b="18329"/>
          <a:stretch/>
        </p:blipFill>
        <p:spPr>
          <a:xfrm>
            <a:off x="2489883" y="4043206"/>
            <a:ext cx="677369" cy="6270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D1FD8BC-BFB0-4D1D-AA0B-A3095AABA27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185" y="2415039"/>
            <a:ext cx="651093" cy="6195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AA4C5B2-83DC-4C5C-94BF-2F22A591C842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7"/>
          <a:stretch/>
        </p:blipFill>
        <p:spPr>
          <a:xfrm>
            <a:off x="2511886" y="4860034"/>
            <a:ext cx="655366" cy="6385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27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sk 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8157-5AA5-4597-9510-1954BFF48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Risk Matrix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C9E1F3-08A8-4A25-9325-5F191B0C4B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2C771D-E525-4AFD-B897-7E4ADD123E46}"/>
              </a:ext>
            </a:extLst>
          </p:cNvPr>
          <p:cNvGrpSpPr/>
          <p:nvPr/>
        </p:nvGrpSpPr>
        <p:grpSpPr>
          <a:xfrm>
            <a:off x="319846" y="1143000"/>
            <a:ext cx="5210942" cy="5197019"/>
            <a:chOff x="319846" y="1143000"/>
            <a:chExt cx="5210942" cy="519701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CF96E06-FB3B-40F7-97A3-CA3B735A6C9F}"/>
                </a:ext>
              </a:extLst>
            </p:cNvPr>
            <p:cNvGrpSpPr/>
            <p:nvPr userDrawn="1"/>
          </p:nvGrpSpPr>
          <p:grpSpPr>
            <a:xfrm>
              <a:off x="645882" y="1143000"/>
              <a:ext cx="4884906" cy="4941332"/>
              <a:chOff x="645882" y="1143000"/>
              <a:chExt cx="4884906" cy="4941332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9C20FC8-2B89-435B-8D1C-DED3D57BE4CC}"/>
                  </a:ext>
                </a:extLst>
              </p:cNvPr>
              <p:cNvGrpSpPr/>
              <p:nvPr userDrawn="1"/>
            </p:nvGrpSpPr>
            <p:grpSpPr>
              <a:xfrm>
                <a:off x="958788" y="1143000"/>
                <a:ext cx="4572000" cy="4572000"/>
                <a:chOff x="639192" y="1287261"/>
                <a:chExt cx="3429000" cy="3429000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6A2E00CF-25D3-489E-90AC-C0D3620EAF92}"/>
                    </a:ext>
                  </a:extLst>
                </p:cNvPr>
                <p:cNvSpPr/>
                <p:nvPr userDrawn="1"/>
              </p:nvSpPr>
              <p:spPr>
                <a:xfrm>
                  <a:off x="6391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B6E4C9C0-4793-4E45-A22C-57E07B260ADB}"/>
                    </a:ext>
                  </a:extLst>
                </p:cNvPr>
                <p:cNvSpPr/>
                <p:nvPr userDrawn="1"/>
              </p:nvSpPr>
              <p:spPr>
                <a:xfrm>
                  <a:off x="639192" y="19730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07E8302-F283-4F26-9D9B-A580D80EB772}"/>
                    </a:ext>
                  </a:extLst>
                </p:cNvPr>
                <p:cNvSpPr/>
                <p:nvPr userDrawn="1"/>
              </p:nvSpPr>
              <p:spPr>
                <a:xfrm>
                  <a:off x="6391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170C77C-2251-4856-AA79-8701061DFB20}"/>
                    </a:ext>
                  </a:extLst>
                </p:cNvPr>
                <p:cNvSpPr/>
                <p:nvPr userDrawn="1"/>
              </p:nvSpPr>
              <p:spPr>
                <a:xfrm>
                  <a:off x="6391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DD70BB0A-5291-4553-8790-6C5461D179A8}"/>
                    </a:ext>
                  </a:extLst>
                </p:cNvPr>
                <p:cNvSpPr/>
                <p:nvPr userDrawn="1"/>
              </p:nvSpPr>
              <p:spPr>
                <a:xfrm>
                  <a:off x="6391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2F45337-3EAE-44BB-B2C9-82CF1142A922}"/>
                    </a:ext>
                  </a:extLst>
                </p:cNvPr>
                <p:cNvSpPr/>
                <p:nvPr userDrawn="1"/>
              </p:nvSpPr>
              <p:spPr>
                <a:xfrm>
                  <a:off x="13249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C78ECB2-3C3E-4927-A5ED-BF57A6C9EFD1}"/>
                    </a:ext>
                  </a:extLst>
                </p:cNvPr>
                <p:cNvSpPr/>
                <p:nvPr userDrawn="1"/>
              </p:nvSpPr>
              <p:spPr>
                <a:xfrm>
                  <a:off x="13249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C08B78FD-7A53-4768-A40B-4964F73B764E}"/>
                    </a:ext>
                  </a:extLst>
                </p:cNvPr>
                <p:cNvSpPr/>
                <p:nvPr userDrawn="1"/>
              </p:nvSpPr>
              <p:spPr>
                <a:xfrm>
                  <a:off x="13249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2798B26-6F4F-436E-AD1E-861FFCA26E17}"/>
                    </a:ext>
                  </a:extLst>
                </p:cNvPr>
                <p:cNvSpPr/>
                <p:nvPr userDrawn="1"/>
              </p:nvSpPr>
              <p:spPr>
                <a:xfrm>
                  <a:off x="20107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08B3098A-EA01-420D-A7F0-1937D1B13CD7}"/>
                    </a:ext>
                  </a:extLst>
                </p:cNvPr>
                <p:cNvSpPr/>
                <p:nvPr userDrawn="1"/>
              </p:nvSpPr>
              <p:spPr>
                <a:xfrm>
                  <a:off x="20107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ED5B9F2-5E21-492C-A144-979C7C2FE7EC}"/>
                    </a:ext>
                  </a:extLst>
                </p:cNvPr>
                <p:cNvSpPr/>
                <p:nvPr userDrawn="1"/>
              </p:nvSpPr>
              <p:spPr>
                <a:xfrm>
                  <a:off x="26965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291710B7-7470-430D-985B-B7CC2C62477A}"/>
                    </a:ext>
                  </a:extLst>
                </p:cNvPr>
                <p:cNvSpPr/>
                <p:nvPr userDrawn="1"/>
              </p:nvSpPr>
              <p:spPr>
                <a:xfrm>
                  <a:off x="13249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24ED0AD-CE91-44B9-9AAE-32A4F221DFB1}"/>
                    </a:ext>
                  </a:extLst>
                </p:cNvPr>
                <p:cNvSpPr/>
                <p:nvPr userDrawn="1"/>
              </p:nvSpPr>
              <p:spPr>
                <a:xfrm>
                  <a:off x="13249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E6C20D3-2FBD-4557-B21E-09A3EC47E0A5}"/>
                    </a:ext>
                  </a:extLst>
                </p:cNvPr>
                <p:cNvSpPr/>
                <p:nvPr userDrawn="1"/>
              </p:nvSpPr>
              <p:spPr>
                <a:xfrm>
                  <a:off x="20107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5783CA1B-16D6-445F-84FF-9E92B751FB92}"/>
                    </a:ext>
                  </a:extLst>
                </p:cNvPr>
                <p:cNvSpPr/>
                <p:nvPr userDrawn="1"/>
              </p:nvSpPr>
              <p:spPr>
                <a:xfrm>
                  <a:off x="20107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F10825-3D01-493A-95D4-FC72CE53C9D9}"/>
                    </a:ext>
                  </a:extLst>
                </p:cNvPr>
                <p:cNvSpPr/>
                <p:nvPr userDrawn="1"/>
              </p:nvSpPr>
              <p:spPr>
                <a:xfrm>
                  <a:off x="26965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E3CCCD0-FA65-425C-9414-CCBAB425D57A}"/>
                    </a:ext>
                  </a:extLst>
                </p:cNvPr>
                <p:cNvSpPr/>
                <p:nvPr userDrawn="1"/>
              </p:nvSpPr>
              <p:spPr>
                <a:xfrm>
                  <a:off x="26965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25D97EB9-80C3-44E8-A8BC-57A385295A1F}"/>
                    </a:ext>
                  </a:extLst>
                </p:cNvPr>
                <p:cNvSpPr/>
                <p:nvPr userDrawn="1"/>
              </p:nvSpPr>
              <p:spPr>
                <a:xfrm>
                  <a:off x="33823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E8C7E40-C820-4CDC-A892-1CEA1DD6B5CD}"/>
                    </a:ext>
                  </a:extLst>
                </p:cNvPr>
                <p:cNvSpPr/>
                <p:nvPr userDrawn="1"/>
              </p:nvSpPr>
              <p:spPr>
                <a:xfrm>
                  <a:off x="3382392" y="40304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8EA5F50-3965-4885-B2F0-C2EDED25D361}"/>
                    </a:ext>
                  </a:extLst>
                </p:cNvPr>
                <p:cNvSpPr/>
                <p:nvPr userDrawn="1"/>
              </p:nvSpPr>
              <p:spPr>
                <a:xfrm>
                  <a:off x="3382392" y="26588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B3C2FD00-1F45-4096-A73D-E23605135354}"/>
                    </a:ext>
                  </a:extLst>
                </p:cNvPr>
                <p:cNvSpPr/>
                <p:nvPr userDrawn="1"/>
              </p:nvSpPr>
              <p:spPr>
                <a:xfrm>
                  <a:off x="26965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B576917-E4B2-408D-BEEE-ABDB2F986085}"/>
                    </a:ext>
                  </a:extLst>
                </p:cNvPr>
                <p:cNvSpPr/>
                <p:nvPr userDrawn="1"/>
              </p:nvSpPr>
              <p:spPr>
                <a:xfrm>
                  <a:off x="33823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7981EA27-FEE4-4E31-83BA-F40951CEFF8B}"/>
                    </a:ext>
                  </a:extLst>
                </p:cNvPr>
                <p:cNvSpPr/>
                <p:nvPr userDrawn="1"/>
              </p:nvSpPr>
              <p:spPr>
                <a:xfrm>
                  <a:off x="33823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25A239AD-0B27-415A-A622-2AAB54581D16}"/>
                    </a:ext>
                  </a:extLst>
                </p:cNvPr>
                <p:cNvSpPr/>
                <p:nvPr userDrawn="1"/>
              </p:nvSpPr>
              <p:spPr>
                <a:xfrm>
                  <a:off x="26965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7BB8988-8CA4-4B28-8B86-4C792254ADEF}"/>
                    </a:ext>
                  </a:extLst>
                </p:cNvPr>
                <p:cNvSpPr/>
                <p:nvPr userDrawn="1"/>
              </p:nvSpPr>
              <p:spPr>
                <a:xfrm>
                  <a:off x="20107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4AD1D62-F3FE-4017-BD90-679483BA478B}"/>
                  </a:ext>
                </a:extLst>
              </p:cNvPr>
              <p:cNvSpPr txBox="1"/>
              <p:nvPr userDrawn="1"/>
            </p:nvSpPr>
            <p:spPr>
              <a:xfrm>
                <a:off x="12595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FBB1C6B-215D-4FAD-94B2-A391298BF01D}"/>
                  </a:ext>
                </a:extLst>
              </p:cNvPr>
              <p:cNvSpPr txBox="1"/>
              <p:nvPr userDrawn="1"/>
            </p:nvSpPr>
            <p:spPr>
              <a:xfrm>
                <a:off x="21739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97DB1EB-5EB8-4E78-BFF5-C077E552BB9D}"/>
                  </a:ext>
                </a:extLst>
              </p:cNvPr>
              <p:cNvSpPr txBox="1"/>
              <p:nvPr userDrawn="1"/>
            </p:nvSpPr>
            <p:spPr>
              <a:xfrm>
                <a:off x="3092226" y="5687328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DC32534-A027-4F14-8007-8D7AA12F7289}"/>
                  </a:ext>
                </a:extLst>
              </p:cNvPr>
              <p:cNvSpPr txBox="1"/>
              <p:nvPr userDrawn="1"/>
            </p:nvSpPr>
            <p:spPr>
              <a:xfrm>
                <a:off x="40066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F8B4857-122C-480D-B3DE-FB99E6B7D59A}"/>
                  </a:ext>
                </a:extLst>
              </p:cNvPr>
              <p:cNvSpPr txBox="1"/>
              <p:nvPr userDrawn="1"/>
            </p:nvSpPr>
            <p:spPr>
              <a:xfrm>
                <a:off x="49210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B374F9E-A167-4318-8106-20572228D470}"/>
                  </a:ext>
                </a:extLst>
              </p:cNvPr>
              <p:cNvSpPr txBox="1"/>
              <p:nvPr userDrawn="1"/>
            </p:nvSpPr>
            <p:spPr>
              <a:xfrm>
                <a:off x="645882" y="50731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D0473C5-B434-4C72-98B4-8EAEF817F8FA}"/>
                  </a:ext>
                </a:extLst>
              </p:cNvPr>
              <p:cNvSpPr txBox="1"/>
              <p:nvPr userDrawn="1"/>
            </p:nvSpPr>
            <p:spPr>
              <a:xfrm>
                <a:off x="647828" y="41587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E91A7FA-21FA-4791-ACAB-74F9EE188487}"/>
                  </a:ext>
                </a:extLst>
              </p:cNvPr>
              <p:cNvSpPr txBox="1"/>
              <p:nvPr userDrawn="1"/>
            </p:nvSpPr>
            <p:spPr>
              <a:xfrm>
                <a:off x="645882" y="32443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07982C2-F081-422F-884D-E866E9869F4C}"/>
                  </a:ext>
                </a:extLst>
              </p:cNvPr>
              <p:cNvSpPr txBox="1"/>
              <p:nvPr userDrawn="1"/>
            </p:nvSpPr>
            <p:spPr>
              <a:xfrm>
                <a:off x="645882" y="23299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D015AFE-4154-4D2E-81E8-1BAD41955761}"/>
                  </a:ext>
                </a:extLst>
              </p:cNvPr>
              <p:cNvSpPr txBox="1"/>
              <p:nvPr userDrawn="1"/>
            </p:nvSpPr>
            <p:spPr>
              <a:xfrm>
                <a:off x="645882" y="14155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D29A75-2B32-4EDB-BF2F-8282B4F4DFEC}"/>
                </a:ext>
              </a:extLst>
            </p:cNvPr>
            <p:cNvSpPr txBox="1"/>
            <p:nvPr userDrawn="1"/>
          </p:nvSpPr>
          <p:spPr>
            <a:xfrm>
              <a:off x="2317633" y="5970687"/>
              <a:ext cx="1858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Consequence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071FA9F-EE03-48B9-889F-D91A2826E6B5}"/>
                </a:ext>
              </a:extLst>
            </p:cNvPr>
            <p:cNvSpPr txBox="1"/>
            <p:nvPr userDrawn="1"/>
          </p:nvSpPr>
          <p:spPr>
            <a:xfrm rot="16200000">
              <a:off x="-144865" y="3244334"/>
              <a:ext cx="1298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Likelihood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1648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jec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A9CEC-6D5F-4415-AA66-CD27CE37F4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2F652E1-10D7-493B-A624-E39A7B4B2B8B}"/>
              </a:ext>
            </a:extLst>
          </p:cNvPr>
          <p:cNvCxnSpPr/>
          <p:nvPr/>
        </p:nvCxnSpPr>
        <p:spPr>
          <a:xfrm>
            <a:off x="452717" y="1954307"/>
            <a:ext cx="11286565" cy="0"/>
          </a:xfrm>
          <a:prstGeom prst="line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4A2D892-81D9-4854-8DF0-ED199261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1E9E5A-44C9-4A63-8A5F-FA7A0473B36D}"/>
              </a:ext>
            </a:extLst>
          </p:cNvPr>
          <p:cNvCxnSpPr>
            <a:cxnSpLocks/>
          </p:cNvCxnSpPr>
          <p:nvPr/>
        </p:nvCxnSpPr>
        <p:spPr>
          <a:xfrm>
            <a:off x="452717" y="2133600"/>
            <a:ext cx="1940859" cy="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C1682F-4108-42FA-98B6-8E3C32885FCB}"/>
              </a:ext>
            </a:extLst>
          </p:cNvPr>
          <p:cNvCxnSpPr>
            <a:cxnSpLocks/>
          </p:cNvCxnSpPr>
          <p:nvPr/>
        </p:nvCxnSpPr>
        <p:spPr>
          <a:xfrm>
            <a:off x="2402541" y="2133600"/>
            <a:ext cx="1940859" cy="0"/>
          </a:xfrm>
          <a:prstGeom prst="line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AE9EFC-ACA1-40A7-B089-228A8D3CA99B}"/>
              </a:ext>
            </a:extLst>
          </p:cNvPr>
          <p:cNvCxnSpPr>
            <a:cxnSpLocks/>
          </p:cNvCxnSpPr>
          <p:nvPr/>
        </p:nvCxnSpPr>
        <p:spPr>
          <a:xfrm>
            <a:off x="4352365" y="2133600"/>
            <a:ext cx="1940859" cy="0"/>
          </a:xfrm>
          <a:prstGeom prst="line">
            <a:avLst/>
          </a:prstGeom>
          <a:ln w="1270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8FC739-3D04-40EE-861A-46FC395630EA}"/>
              </a:ext>
            </a:extLst>
          </p:cNvPr>
          <p:cNvCxnSpPr>
            <a:cxnSpLocks/>
          </p:cNvCxnSpPr>
          <p:nvPr/>
        </p:nvCxnSpPr>
        <p:spPr>
          <a:xfrm>
            <a:off x="6311154" y="2133600"/>
            <a:ext cx="542812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7450C8-066D-4531-93F1-C9DBA984071C}"/>
              </a:ext>
            </a:extLst>
          </p:cNvPr>
          <p:cNvSpPr txBox="1"/>
          <p:nvPr/>
        </p:nvSpPr>
        <p:spPr>
          <a:xfrm>
            <a:off x="784365" y="2243878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Phase 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9476EB-82D5-49CF-8CC1-30AB8A1DF4FD}"/>
              </a:ext>
            </a:extLst>
          </p:cNvPr>
          <p:cNvSpPr txBox="1"/>
          <p:nvPr/>
        </p:nvSpPr>
        <p:spPr>
          <a:xfrm>
            <a:off x="2825384" y="2234913"/>
            <a:ext cx="105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834F7A-1334-4CF8-9EA6-02134D112017}"/>
              </a:ext>
            </a:extLst>
          </p:cNvPr>
          <p:cNvSpPr txBox="1"/>
          <p:nvPr/>
        </p:nvSpPr>
        <p:spPr>
          <a:xfrm>
            <a:off x="4673798" y="2243878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Phase C/D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48BD09-8384-4904-B594-B156F2DDD2AC}"/>
              </a:ext>
            </a:extLst>
          </p:cNvPr>
          <p:cNvSpPr txBox="1"/>
          <p:nvPr/>
        </p:nvSpPr>
        <p:spPr>
          <a:xfrm>
            <a:off x="8506486" y="2234913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99EB8-2F8A-4575-B347-EBB8D8B57584}"/>
              </a:ext>
            </a:extLst>
          </p:cNvPr>
          <p:cNvSpPr txBox="1"/>
          <p:nvPr/>
        </p:nvSpPr>
        <p:spPr>
          <a:xfrm>
            <a:off x="2745595" y="2613208"/>
            <a:ext cx="1125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~3 years</a:t>
            </a:r>
          </a:p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2021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C8AC59-FB2F-4137-B5FE-F495BC8CC4BA}"/>
              </a:ext>
            </a:extLst>
          </p:cNvPr>
          <p:cNvSpPr txBox="1"/>
          <p:nvPr/>
        </p:nvSpPr>
        <p:spPr>
          <a:xfrm>
            <a:off x="4550368" y="2613210"/>
            <a:ext cx="1611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~10-15 years</a:t>
            </a:r>
          </a:p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2031-2036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49F67F-1903-44F3-8115-C87E054BEC8C}"/>
              </a:ext>
            </a:extLst>
          </p:cNvPr>
          <p:cNvSpPr txBox="1"/>
          <p:nvPr/>
        </p:nvSpPr>
        <p:spPr>
          <a:xfrm>
            <a:off x="8219547" y="2613210"/>
            <a:ext cx="1611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~50-60 years</a:t>
            </a:r>
          </a:p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2081-2096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1F44C4-EBA8-421A-B691-713751EE4A51}"/>
              </a:ext>
            </a:extLst>
          </p:cNvPr>
          <p:cNvSpPr txBox="1"/>
          <p:nvPr/>
        </p:nvSpPr>
        <p:spPr>
          <a:xfrm>
            <a:off x="812296" y="2613209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~1 year</a:t>
            </a:r>
          </a:p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D983A-7C17-47EF-BED7-2649185C6B2B}"/>
              </a:ext>
            </a:extLst>
          </p:cNvPr>
          <p:cNvSpPr/>
          <p:nvPr/>
        </p:nvSpPr>
        <p:spPr>
          <a:xfrm>
            <a:off x="452717" y="3873558"/>
            <a:ext cx="8040210" cy="170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rgbClr val="C00000"/>
                </a:solidFill>
              </a:rPr>
              <a:t>Phase A </a:t>
            </a:r>
            <a:r>
              <a:rPr lang="en-US" sz="1800"/>
              <a:t>– Technology development, concept review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2">
                    <a:lumMod val="75000"/>
                  </a:schemeClr>
                </a:solidFill>
              </a:rPr>
              <a:t>Phase B </a:t>
            </a:r>
            <a:r>
              <a:rPr lang="en-US" sz="1800"/>
              <a:t>– Preliminary Design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5">
                    <a:lumMod val="75000"/>
                  </a:schemeClr>
                </a:solidFill>
              </a:rPr>
              <a:t>Phase C/D</a:t>
            </a:r>
            <a:r>
              <a:rPr lang="en-US" sz="18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800"/>
              <a:t>– Detail design, manufacturing, LV integration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6">
                    <a:lumMod val="75000"/>
                  </a:schemeClr>
                </a:solidFill>
              </a:rPr>
              <a:t>Phase E</a:t>
            </a:r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800"/>
              <a:t>- Mission operations and disposal</a:t>
            </a:r>
          </a:p>
        </p:txBody>
      </p:sp>
    </p:spTree>
    <p:extLst>
      <p:ext uri="{BB962C8B-B14F-4D97-AF65-F5344CB8AC3E}">
        <p14:creationId xmlns:p14="http://schemas.microsoft.com/office/powerpoint/2010/main" val="32528011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691D-CF7E-4CFC-9135-0DACD64D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2ABD2E-35A6-4312-A944-072C30F5E2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2B3A7A01-C8DA-49DB-81B5-D9D449BEC7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9028022"/>
              </p:ext>
            </p:extLst>
          </p:nvPr>
        </p:nvGraphicFramePr>
        <p:xfrm>
          <a:off x="155120" y="834710"/>
          <a:ext cx="11823520" cy="408979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87135">
                  <a:extLst>
                    <a:ext uri="{9D8B030D-6E8A-4147-A177-3AD203B41FA5}">
                      <a16:colId xmlns:a16="http://schemas.microsoft.com/office/drawing/2014/main" val="2023471023"/>
                    </a:ext>
                  </a:extLst>
                </a:gridCol>
                <a:gridCol w="10936385">
                  <a:extLst>
                    <a:ext uri="{9D8B030D-6E8A-4147-A177-3AD203B41FA5}">
                      <a16:colId xmlns:a16="http://schemas.microsoft.com/office/drawing/2014/main" val="3866505805"/>
                    </a:ext>
                  </a:extLst>
                </a:gridCol>
              </a:tblGrid>
              <a:tr h="324143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>
                          <a:latin typeface="Century Gothic"/>
                        </a:rPr>
                        <a:t>[Table Title]</a:t>
                      </a:r>
                      <a:endParaRPr lang="en-US" sz="2400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0" baseline="30000">
                        <a:latin typeface="Century Gothic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52068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72820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806436"/>
                  </a:ext>
                </a:extLst>
              </a:tr>
              <a:tr h="43219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29302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28811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17692"/>
                  </a:ext>
                </a:extLst>
              </a:tr>
              <a:tr h="27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latin typeface="Century Gothic"/>
                        </a:rPr>
                        <a:t>[Column Header]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26063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latin typeface="Century Gothic"/>
                        </a:rPr>
                        <a:t>[#]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Century Gothic"/>
                        </a:rPr>
                        <a:t>[Content]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129727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accent1"/>
                        </a:solidFill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576461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428678"/>
                  </a:ext>
                </a:extLst>
              </a:tr>
              <a:tr h="25661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latin typeface="Century Gothic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en-US" sz="24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777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09356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886F1-EF7D-4597-A857-C24DB9E6B9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8898" y="865187"/>
            <a:ext cx="6007101" cy="5311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B3B1C0-1D06-4F5C-9747-B9B0035D21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65187"/>
            <a:ext cx="5930902" cy="5311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B08F1D-4B6D-4590-8ABB-CD507C4C3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39F9C-FE3A-4515-8B15-C35A9BB2783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10E3322-59B6-7146-8C0F-650192B0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1FFD20-74F4-5448-B3D4-FB3345D04961}"/>
              </a:ext>
            </a:extLst>
          </p:cNvPr>
          <p:cNvGrpSpPr/>
          <p:nvPr userDrawn="1"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3899110-3301-7F47-93A3-097420987BB2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4DA21B3-34EE-A043-9A0D-F1E203F6EEDA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ED538E12-EF04-6245-8C65-53B70687F493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7987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in Content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0EFB-923A-455A-9DAE-5E3DA5A4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69F28-8A73-4AD2-9FC2-995C73F41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767" y="872400"/>
            <a:ext cx="12018433" cy="5300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4E026-7D04-481A-9235-768A989D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2874C6-9134-BB48-9DC0-A994ECB4EE17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70BDF8-3F91-A848-B3E1-A74FD799F4EF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8BD9A81-EE6B-8E4A-93B7-11AF96664842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hord 9">
              <a:extLst>
                <a:ext uri="{FF2B5EF4-FFF2-40B4-BE49-F238E27FC236}">
                  <a16:creationId xmlns:a16="http://schemas.microsoft.com/office/drawing/2014/main" id="{9F1BD197-983D-6D49-8C96-AED1B34EABBC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5BBDEE-A2B2-4300-AAFF-E29A1E5D218F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F63B5C-1A91-4E55-A70A-76D7417C80B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88C258A-D538-417D-941E-006576101369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D8A22DE3-E2DC-4D37-859B-A344AD9EB447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7971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76B8-D707-4285-AB43-F0F9D905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5C26-AF7C-4F89-A82F-A2F5C498E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ECEF2-D9BF-4928-8983-5343D24BD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63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l Content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0EAE5-8E66-4741-AEC9-69753529E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98" y="771525"/>
            <a:ext cx="6007102" cy="549275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FDB87-75F5-4478-B222-9AA503D35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899" y="1384297"/>
            <a:ext cx="6007100" cy="50031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038D6-48A0-43D5-9162-F77F2A6074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771525"/>
            <a:ext cx="6007100" cy="54927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45397-14D1-4241-AC00-DCC9EA444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999" y="1384292"/>
            <a:ext cx="6007101" cy="50031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15DC15-AC4F-4E5C-952B-58B35F25C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D3ED1F0-3751-E140-AF10-AA87787C7BC3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70D225-9B8D-6E48-A19A-AD8644AB81B3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4A609F-BEFD-7649-971F-70F97E62896C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hord 15">
              <a:extLst>
                <a:ext uri="{FF2B5EF4-FFF2-40B4-BE49-F238E27FC236}">
                  <a16:creationId xmlns:a16="http://schemas.microsoft.com/office/drawing/2014/main" id="{6BF35831-8CF5-6744-B0DA-47126EC90B35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BE6CD6F-9700-AA4C-95CE-ADCF97C9D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A56B6A-D534-49A3-A0AA-9152193660E8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34D640E-AC69-4CF2-83C5-703F9EC2F4C6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81D3680-006F-4218-A595-3299ED91697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hord 19">
              <a:extLst>
                <a:ext uri="{FF2B5EF4-FFF2-40B4-BE49-F238E27FC236}">
                  <a16:creationId xmlns:a16="http://schemas.microsoft.com/office/drawing/2014/main" id="{02159DBA-D188-4284-9EC2-E5E8D1FDA899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119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Figu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B31D-57DE-4BE2-B22F-4E33D0F8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E8D7B-A51C-4027-9706-9E6A437D0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A188C-620F-4F3E-A98F-96538E61A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954A-9976-48D3-A19F-97A749441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0E0F5E-C4BE-4621-A1C9-CF43682DFB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CDFF9B7-20BB-48AE-A3AE-C0CF8D0ED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A06E4E-3709-40A1-B770-3562EC430F37}"/>
              </a:ext>
            </a:extLst>
          </p:cNvPr>
          <p:cNvSpPr/>
          <p:nvPr/>
        </p:nvSpPr>
        <p:spPr>
          <a:xfrm>
            <a:off x="2293438" y="793377"/>
            <a:ext cx="7877025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Burton Yale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Project Manager, Systems Engineering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Mission Design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42B9B6-82C3-44B3-81F0-A2F1C7DF39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83"/>
          <a:stretch/>
        </p:blipFill>
        <p:spPr>
          <a:xfrm>
            <a:off x="1638073" y="793377"/>
            <a:ext cx="655367" cy="63303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95438C7-CF14-47FE-9A0D-43F599433DAE}"/>
              </a:ext>
            </a:extLst>
          </p:cNvPr>
          <p:cNvSpPr/>
          <p:nvPr/>
        </p:nvSpPr>
        <p:spPr>
          <a:xfrm>
            <a:off x="3164766" y="1588508"/>
            <a:ext cx="7005698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Jehosafat Cabrera-Guzman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Spacecraft Power System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Structures and CAD, Attitude and Control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F1539C-0649-4548-8E79-97B9192C0376}"/>
              </a:ext>
            </a:extLst>
          </p:cNvPr>
          <p:cNvSpPr/>
          <p:nvPr/>
        </p:nvSpPr>
        <p:spPr>
          <a:xfrm>
            <a:off x="3164765" y="2407074"/>
            <a:ext cx="7005699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Joshua Fofrich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Attitude and Control, CD&amp;H and Comms.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Systems Engineering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1C63F08-BC3F-4FED-AFF0-BB886DBC020D}"/>
              </a:ext>
            </a:extLst>
          </p:cNvPr>
          <p:cNvSpPr/>
          <p:nvPr/>
        </p:nvSpPr>
        <p:spPr>
          <a:xfrm>
            <a:off x="3164765" y="3225640"/>
            <a:ext cx="7005700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Martin Kussler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Thermo and Environment, Propulsion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Structures and CAD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15F19-D7D9-4409-93C0-47A4D430AA48}"/>
              </a:ext>
            </a:extLst>
          </p:cNvPr>
          <p:cNvSpPr/>
          <p:nvPr/>
        </p:nvSpPr>
        <p:spPr>
          <a:xfrm>
            <a:off x="3164765" y="4044206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Garrett Parham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Structures and CAD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Thermo and Environment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CB13129-315F-4B7D-8FA8-065C827838FC}"/>
              </a:ext>
            </a:extLst>
          </p:cNvPr>
          <p:cNvSpPr/>
          <p:nvPr/>
        </p:nvSpPr>
        <p:spPr>
          <a:xfrm>
            <a:off x="3164765" y="4862772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Rohan Patel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Mission Design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Systems Engineering, Payload, Propulsion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EE4D9C-2B9E-4252-8141-408CA7BD7C2F}"/>
              </a:ext>
            </a:extLst>
          </p:cNvPr>
          <p:cNvSpPr/>
          <p:nvPr/>
        </p:nvSpPr>
        <p:spPr>
          <a:xfrm>
            <a:off x="3164765" y="5681338"/>
            <a:ext cx="7005697" cy="63303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Aayush Sareen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Payload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| Thermo and Environment 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7311D8B-38FD-4877-A011-627C0539D642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1958717" y="1426413"/>
            <a:ext cx="7040" cy="457838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E1A0D2F4-5843-4B9A-BA77-0753988E36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r="6790"/>
          <a:stretch/>
        </p:blipFill>
        <p:spPr>
          <a:xfrm rot="5400000">
            <a:off x="2520564" y="5677112"/>
            <a:ext cx="633036" cy="65536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E434ACE-CCED-4CE9-AE7A-7223274393FB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1958717" y="6004795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F64E953B-0132-4AA3-8AB4-BC82AB7DC8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8" r="11645"/>
          <a:stretch/>
        </p:blipFill>
        <p:spPr>
          <a:xfrm rot="5400000">
            <a:off x="2520564" y="3221414"/>
            <a:ext cx="633036" cy="655366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DE3BF61-9CA4-48F5-A2F2-F103C7E2AA6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2" r="17298"/>
          <a:stretch/>
        </p:blipFill>
        <p:spPr>
          <a:xfrm rot="5400000">
            <a:off x="2523355" y="1584283"/>
            <a:ext cx="633036" cy="655365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743DA6-F0B9-4B71-940E-2EB0982C45A9}"/>
              </a:ext>
            </a:extLst>
          </p:cNvPr>
          <p:cNvCxnSpPr>
            <a:cxnSpLocks/>
          </p:cNvCxnSpPr>
          <p:nvPr/>
        </p:nvCxnSpPr>
        <p:spPr>
          <a:xfrm flipH="1">
            <a:off x="1958717" y="3542158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8B7D4D-6E7B-4E08-BB0C-9AB3D78969C8}"/>
              </a:ext>
            </a:extLst>
          </p:cNvPr>
          <p:cNvCxnSpPr>
            <a:cxnSpLocks/>
          </p:cNvCxnSpPr>
          <p:nvPr/>
        </p:nvCxnSpPr>
        <p:spPr>
          <a:xfrm flipH="1">
            <a:off x="1958717" y="1913989"/>
            <a:ext cx="550682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5FDBE114-ACFB-4B76-8FC0-037A9CD2747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r="10002" b="18329"/>
          <a:stretch/>
        </p:blipFill>
        <p:spPr>
          <a:xfrm>
            <a:off x="2489883" y="4043206"/>
            <a:ext cx="677369" cy="6270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D1FD8BC-BFB0-4D1D-AA0B-A3095AABA27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185" y="2415039"/>
            <a:ext cx="651093" cy="6195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AA4C5B2-83DC-4C5C-94BF-2F22A591C842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7"/>
          <a:stretch/>
        </p:blipFill>
        <p:spPr>
          <a:xfrm>
            <a:off x="2511886" y="4860034"/>
            <a:ext cx="655366" cy="6385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71950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Risk 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8157-5AA5-4597-9510-1954BFF48F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Risk Matrix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C9E1F3-08A8-4A25-9325-5F191B0C4B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2C771D-E525-4AFD-B897-7E4ADD123E46}"/>
              </a:ext>
            </a:extLst>
          </p:cNvPr>
          <p:cNvGrpSpPr/>
          <p:nvPr/>
        </p:nvGrpSpPr>
        <p:grpSpPr>
          <a:xfrm>
            <a:off x="319846" y="1143000"/>
            <a:ext cx="5210942" cy="5197019"/>
            <a:chOff x="319846" y="1143000"/>
            <a:chExt cx="5210942" cy="519701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CF96E06-FB3B-40F7-97A3-CA3B735A6C9F}"/>
                </a:ext>
              </a:extLst>
            </p:cNvPr>
            <p:cNvGrpSpPr/>
            <p:nvPr userDrawn="1"/>
          </p:nvGrpSpPr>
          <p:grpSpPr>
            <a:xfrm>
              <a:off x="645882" y="1143000"/>
              <a:ext cx="4884906" cy="4941332"/>
              <a:chOff x="645882" y="1143000"/>
              <a:chExt cx="4884906" cy="4941332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9C20FC8-2B89-435B-8D1C-DED3D57BE4CC}"/>
                  </a:ext>
                </a:extLst>
              </p:cNvPr>
              <p:cNvGrpSpPr/>
              <p:nvPr userDrawn="1"/>
            </p:nvGrpSpPr>
            <p:grpSpPr>
              <a:xfrm>
                <a:off x="958788" y="1143000"/>
                <a:ext cx="4572000" cy="4572000"/>
                <a:chOff x="639192" y="1287261"/>
                <a:chExt cx="3429000" cy="3429000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6A2E00CF-25D3-489E-90AC-C0D3620EAF92}"/>
                    </a:ext>
                  </a:extLst>
                </p:cNvPr>
                <p:cNvSpPr/>
                <p:nvPr userDrawn="1"/>
              </p:nvSpPr>
              <p:spPr>
                <a:xfrm>
                  <a:off x="6391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B6E4C9C0-4793-4E45-A22C-57E07B260ADB}"/>
                    </a:ext>
                  </a:extLst>
                </p:cNvPr>
                <p:cNvSpPr/>
                <p:nvPr userDrawn="1"/>
              </p:nvSpPr>
              <p:spPr>
                <a:xfrm>
                  <a:off x="639192" y="19730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007E8302-F283-4F26-9D9B-A580D80EB772}"/>
                    </a:ext>
                  </a:extLst>
                </p:cNvPr>
                <p:cNvSpPr/>
                <p:nvPr userDrawn="1"/>
              </p:nvSpPr>
              <p:spPr>
                <a:xfrm>
                  <a:off x="6391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170C77C-2251-4856-AA79-8701061DFB20}"/>
                    </a:ext>
                  </a:extLst>
                </p:cNvPr>
                <p:cNvSpPr/>
                <p:nvPr userDrawn="1"/>
              </p:nvSpPr>
              <p:spPr>
                <a:xfrm>
                  <a:off x="6391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DD70BB0A-5291-4553-8790-6C5461D179A8}"/>
                    </a:ext>
                  </a:extLst>
                </p:cNvPr>
                <p:cNvSpPr/>
                <p:nvPr userDrawn="1"/>
              </p:nvSpPr>
              <p:spPr>
                <a:xfrm>
                  <a:off x="6391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2F45337-3EAE-44BB-B2C9-82CF1142A922}"/>
                    </a:ext>
                  </a:extLst>
                </p:cNvPr>
                <p:cNvSpPr/>
                <p:nvPr userDrawn="1"/>
              </p:nvSpPr>
              <p:spPr>
                <a:xfrm>
                  <a:off x="13249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C78ECB2-3C3E-4927-A5ED-BF57A6C9EFD1}"/>
                    </a:ext>
                  </a:extLst>
                </p:cNvPr>
                <p:cNvSpPr/>
                <p:nvPr userDrawn="1"/>
              </p:nvSpPr>
              <p:spPr>
                <a:xfrm>
                  <a:off x="13249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C08B78FD-7A53-4768-A40B-4964F73B764E}"/>
                    </a:ext>
                  </a:extLst>
                </p:cNvPr>
                <p:cNvSpPr/>
                <p:nvPr userDrawn="1"/>
              </p:nvSpPr>
              <p:spPr>
                <a:xfrm>
                  <a:off x="1324992" y="26588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2798B26-6F4F-436E-AD1E-861FFCA26E17}"/>
                    </a:ext>
                  </a:extLst>
                </p:cNvPr>
                <p:cNvSpPr/>
                <p:nvPr userDrawn="1"/>
              </p:nvSpPr>
              <p:spPr>
                <a:xfrm>
                  <a:off x="2010792" y="33446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08B3098A-EA01-420D-A7F0-1937D1B13CD7}"/>
                    </a:ext>
                  </a:extLst>
                </p:cNvPr>
                <p:cNvSpPr/>
                <p:nvPr userDrawn="1"/>
              </p:nvSpPr>
              <p:spPr>
                <a:xfrm>
                  <a:off x="20107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ED5B9F2-5E21-492C-A144-979C7C2FE7EC}"/>
                    </a:ext>
                  </a:extLst>
                </p:cNvPr>
                <p:cNvSpPr/>
                <p:nvPr userDrawn="1"/>
              </p:nvSpPr>
              <p:spPr>
                <a:xfrm>
                  <a:off x="2696592" y="4030461"/>
                  <a:ext cx="685800" cy="68580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291710B7-7470-430D-985B-B7CC2C62477A}"/>
                    </a:ext>
                  </a:extLst>
                </p:cNvPr>
                <p:cNvSpPr/>
                <p:nvPr userDrawn="1"/>
              </p:nvSpPr>
              <p:spPr>
                <a:xfrm>
                  <a:off x="13249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24ED0AD-CE91-44B9-9AAE-32A4F221DFB1}"/>
                    </a:ext>
                  </a:extLst>
                </p:cNvPr>
                <p:cNvSpPr/>
                <p:nvPr userDrawn="1"/>
              </p:nvSpPr>
              <p:spPr>
                <a:xfrm>
                  <a:off x="1324992" y="12872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0E6C20D3-2FBD-4557-B21E-09A3EC47E0A5}"/>
                    </a:ext>
                  </a:extLst>
                </p:cNvPr>
                <p:cNvSpPr/>
                <p:nvPr userDrawn="1"/>
              </p:nvSpPr>
              <p:spPr>
                <a:xfrm>
                  <a:off x="2010792" y="19730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5783CA1B-16D6-445F-84FF-9E92B751FB92}"/>
                    </a:ext>
                  </a:extLst>
                </p:cNvPr>
                <p:cNvSpPr/>
                <p:nvPr userDrawn="1"/>
              </p:nvSpPr>
              <p:spPr>
                <a:xfrm>
                  <a:off x="20107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2F10825-3D01-493A-95D4-FC72CE53C9D9}"/>
                    </a:ext>
                  </a:extLst>
                </p:cNvPr>
                <p:cNvSpPr/>
                <p:nvPr userDrawn="1"/>
              </p:nvSpPr>
              <p:spPr>
                <a:xfrm>
                  <a:off x="2696592" y="26588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E3CCCD0-FA65-425C-9414-CCBAB425D57A}"/>
                    </a:ext>
                  </a:extLst>
                </p:cNvPr>
                <p:cNvSpPr/>
                <p:nvPr userDrawn="1"/>
              </p:nvSpPr>
              <p:spPr>
                <a:xfrm>
                  <a:off x="26965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25D97EB9-80C3-44E8-A8BC-57A385295A1F}"/>
                    </a:ext>
                  </a:extLst>
                </p:cNvPr>
                <p:cNvSpPr/>
                <p:nvPr userDrawn="1"/>
              </p:nvSpPr>
              <p:spPr>
                <a:xfrm>
                  <a:off x="3382392" y="33446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E8C7E40-C820-4CDC-A892-1CEA1DD6B5CD}"/>
                    </a:ext>
                  </a:extLst>
                </p:cNvPr>
                <p:cNvSpPr/>
                <p:nvPr userDrawn="1"/>
              </p:nvSpPr>
              <p:spPr>
                <a:xfrm>
                  <a:off x="3382392" y="4030461"/>
                  <a:ext cx="685800" cy="6858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8EA5F50-3965-4885-B2F0-C2EDED25D361}"/>
                    </a:ext>
                  </a:extLst>
                </p:cNvPr>
                <p:cNvSpPr/>
                <p:nvPr userDrawn="1"/>
              </p:nvSpPr>
              <p:spPr>
                <a:xfrm>
                  <a:off x="3382392" y="26588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B3C2FD00-1F45-4096-A73D-E23605135354}"/>
                    </a:ext>
                  </a:extLst>
                </p:cNvPr>
                <p:cNvSpPr/>
                <p:nvPr userDrawn="1"/>
              </p:nvSpPr>
              <p:spPr>
                <a:xfrm>
                  <a:off x="26965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B576917-E4B2-408D-BEEE-ABDB2F986085}"/>
                    </a:ext>
                  </a:extLst>
                </p:cNvPr>
                <p:cNvSpPr/>
                <p:nvPr userDrawn="1"/>
              </p:nvSpPr>
              <p:spPr>
                <a:xfrm>
                  <a:off x="3382392" y="19730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7981EA27-FEE4-4E31-83BA-F40951CEFF8B}"/>
                    </a:ext>
                  </a:extLst>
                </p:cNvPr>
                <p:cNvSpPr/>
                <p:nvPr userDrawn="1"/>
              </p:nvSpPr>
              <p:spPr>
                <a:xfrm>
                  <a:off x="33823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25A239AD-0B27-415A-A622-2AAB54581D16}"/>
                    </a:ext>
                  </a:extLst>
                </p:cNvPr>
                <p:cNvSpPr/>
                <p:nvPr userDrawn="1"/>
              </p:nvSpPr>
              <p:spPr>
                <a:xfrm>
                  <a:off x="26965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7BB8988-8CA4-4B28-8B86-4C792254ADEF}"/>
                    </a:ext>
                  </a:extLst>
                </p:cNvPr>
                <p:cNvSpPr/>
                <p:nvPr userDrawn="1"/>
              </p:nvSpPr>
              <p:spPr>
                <a:xfrm>
                  <a:off x="2010792" y="1287261"/>
                  <a:ext cx="685800" cy="685800"/>
                </a:xfrm>
                <a:prstGeom prst="rect">
                  <a:avLst/>
                </a:prstGeom>
                <a:solidFill>
                  <a:srgbClr val="FF37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4AD1D62-F3FE-4017-BD90-679483BA478B}"/>
                  </a:ext>
                </a:extLst>
              </p:cNvPr>
              <p:cNvSpPr txBox="1"/>
              <p:nvPr userDrawn="1"/>
            </p:nvSpPr>
            <p:spPr>
              <a:xfrm>
                <a:off x="12595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FBB1C6B-215D-4FAD-94B2-A391298BF01D}"/>
                  </a:ext>
                </a:extLst>
              </p:cNvPr>
              <p:cNvSpPr txBox="1"/>
              <p:nvPr userDrawn="1"/>
            </p:nvSpPr>
            <p:spPr>
              <a:xfrm>
                <a:off x="2173935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97DB1EB-5EB8-4E78-BFF5-C077E552BB9D}"/>
                  </a:ext>
                </a:extLst>
              </p:cNvPr>
              <p:cNvSpPr txBox="1"/>
              <p:nvPr userDrawn="1"/>
            </p:nvSpPr>
            <p:spPr>
              <a:xfrm>
                <a:off x="3092226" y="5687328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DC32534-A027-4F14-8007-8D7AA12F7289}"/>
                  </a:ext>
                </a:extLst>
              </p:cNvPr>
              <p:cNvSpPr txBox="1"/>
              <p:nvPr userDrawn="1"/>
            </p:nvSpPr>
            <p:spPr>
              <a:xfrm>
                <a:off x="40066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F8B4857-122C-480D-B3DE-FB99E6B7D59A}"/>
                  </a:ext>
                </a:extLst>
              </p:cNvPr>
              <p:cNvSpPr txBox="1"/>
              <p:nvPr userDrawn="1"/>
            </p:nvSpPr>
            <p:spPr>
              <a:xfrm>
                <a:off x="4921026" y="5715000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B374F9E-A167-4318-8106-20572228D470}"/>
                  </a:ext>
                </a:extLst>
              </p:cNvPr>
              <p:cNvSpPr txBox="1"/>
              <p:nvPr userDrawn="1"/>
            </p:nvSpPr>
            <p:spPr>
              <a:xfrm>
                <a:off x="645882" y="50731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D0473C5-B434-4C72-98B4-8EAEF817F8FA}"/>
                  </a:ext>
                </a:extLst>
              </p:cNvPr>
              <p:cNvSpPr txBox="1"/>
              <p:nvPr userDrawn="1"/>
            </p:nvSpPr>
            <p:spPr>
              <a:xfrm>
                <a:off x="647828" y="41587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E91A7FA-21FA-4791-ACAB-74F9EE188487}"/>
                  </a:ext>
                </a:extLst>
              </p:cNvPr>
              <p:cNvSpPr txBox="1"/>
              <p:nvPr userDrawn="1"/>
            </p:nvSpPr>
            <p:spPr>
              <a:xfrm>
                <a:off x="645882" y="32443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07982C2-F081-422F-884D-E866E9869F4C}"/>
                  </a:ext>
                </a:extLst>
              </p:cNvPr>
              <p:cNvSpPr txBox="1"/>
              <p:nvPr userDrawn="1"/>
            </p:nvSpPr>
            <p:spPr>
              <a:xfrm>
                <a:off x="645882" y="23299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4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D015AFE-4154-4D2E-81E8-1BAD41955761}"/>
                  </a:ext>
                </a:extLst>
              </p:cNvPr>
              <p:cNvSpPr txBox="1"/>
              <p:nvPr userDrawn="1"/>
            </p:nvSpPr>
            <p:spPr>
              <a:xfrm>
                <a:off x="645882" y="1415534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Century Gothic" panose="020B0502020202020204" pitchFamily="34" charset="0"/>
                  </a:rPr>
                  <a:t>5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D29A75-2B32-4EDB-BF2F-8282B4F4DFEC}"/>
                </a:ext>
              </a:extLst>
            </p:cNvPr>
            <p:cNvSpPr txBox="1"/>
            <p:nvPr userDrawn="1"/>
          </p:nvSpPr>
          <p:spPr>
            <a:xfrm>
              <a:off x="2317633" y="5970687"/>
              <a:ext cx="1858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Consequence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071FA9F-EE03-48B9-889F-D91A2826E6B5}"/>
                </a:ext>
              </a:extLst>
            </p:cNvPr>
            <p:cNvSpPr txBox="1"/>
            <p:nvPr userDrawn="1"/>
          </p:nvSpPr>
          <p:spPr>
            <a:xfrm rot="16200000">
              <a:off x="-144865" y="3244334"/>
              <a:ext cx="1298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latin typeface="Century Gothic" panose="020B0502020202020204" pitchFamily="34" charset="0"/>
                </a:rPr>
                <a:t>Likelihood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50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Projec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A9CEC-6D5F-4415-AA66-CD27CE37F4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2F652E1-10D7-493B-A624-E39A7B4B2B8B}"/>
              </a:ext>
            </a:extLst>
          </p:cNvPr>
          <p:cNvCxnSpPr/>
          <p:nvPr/>
        </p:nvCxnSpPr>
        <p:spPr>
          <a:xfrm>
            <a:off x="452717" y="1954307"/>
            <a:ext cx="11286565" cy="0"/>
          </a:xfrm>
          <a:prstGeom prst="line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4A2D892-81D9-4854-8DF0-ED199261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1E9E5A-44C9-4A63-8A5F-FA7A0473B36D}"/>
              </a:ext>
            </a:extLst>
          </p:cNvPr>
          <p:cNvCxnSpPr>
            <a:cxnSpLocks/>
          </p:cNvCxnSpPr>
          <p:nvPr/>
        </p:nvCxnSpPr>
        <p:spPr>
          <a:xfrm>
            <a:off x="452717" y="2133600"/>
            <a:ext cx="1940859" cy="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C1682F-4108-42FA-98B6-8E3C32885FCB}"/>
              </a:ext>
            </a:extLst>
          </p:cNvPr>
          <p:cNvCxnSpPr>
            <a:cxnSpLocks/>
          </p:cNvCxnSpPr>
          <p:nvPr/>
        </p:nvCxnSpPr>
        <p:spPr>
          <a:xfrm>
            <a:off x="2402541" y="2133600"/>
            <a:ext cx="1940859" cy="0"/>
          </a:xfrm>
          <a:prstGeom prst="line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AE9EFC-ACA1-40A7-B089-228A8D3CA99B}"/>
              </a:ext>
            </a:extLst>
          </p:cNvPr>
          <p:cNvCxnSpPr>
            <a:cxnSpLocks/>
          </p:cNvCxnSpPr>
          <p:nvPr/>
        </p:nvCxnSpPr>
        <p:spPr>
          <a:xfrm>
            <a:off x="4352365" y="2133600"/>
            <a:ext cx="1940859" cy="0"/>
          </a:xfrm>
          <a:prstGeom prst="line">
            <a:avLst/>
          </a:prstGeom>
          <a:ln w="1270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8FC739-3D04-40EE-861A-46FC395630EA}"/>
              </a:ext>
            </a:extLst>
          </p:cNvPr>
          <p:cNvCxnSpPr>
            <a:cxnSpLocks/>
          </p:cNvCxnSpPr>
          <p:nvPr/>
        </p:nvCxnSpPr>
        <p:spPr>
          <a:xfrm>
            <a:off x="6311154" y="2133600"/>
            <a:ext cx="542812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7450C8-066D-4531-93F1-C9DBA984071C}"/>
              </a:ext>
            </a:extLst>
          </p:cNvPr>
          <p:cNvSpPr txBox="1"/>
          <p:nvPr/>
        </p:nvSpPr>
        <p:spPr>
          <a:xfrm>
            <a:off x="784365" y="2243878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Phase 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9476EB-82D5-49CF-8CC1-30AB8A1DF4FD}"/>
              </a:ext>
            </a:extLst>
          </p:cNvPr>
          <p:cNvSpPr txBox="1"/>
          <p:nvPr/>
        </p:nvSpPr>
        <p:spPr>
          <a:xfrm>
            <a:off x="2825384" y="2234913"/>
            <a:ext cx="105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834F7A-1334-4CF8-9EA6-02134D112017}"/>
              </a:ext>
            </a:extLst>
          </p:cNvPr>
          <p:cNvSpPr txBox="1"/>
          <p:nvPr/>
        </p:nvSpPr>
        <p:spPr>
          <a:xfrm>
            <a:off x="4673798" y="2243878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Phase C/D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48BD09-8384-4904-B594-B156F2DDD2AC}"/>
              </a:ext>
            </a:extLst>
          </p:cNvPr>
          <p:cNvSpPr txBox="1"/>
          <p:nvPr/>
        </p:nvSpPr>
        <p:spPr>
          <a:xfrm>
            <a:off x="8506486" y="2234913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Phase 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99EB8-2F8A-4575-B347-EBB8D8B57584}"/>
              </a:ext>
            </a:extLst>
          </p:cNvPr>
          <p:cNvSpPr txBox="1"/>
          <p:nvPr/>
        </p:nvSpPr>
        <p:spPr>
          <a:xfrm>
            <a:off x="2745595" y="2613208"/>
            <a:ext cx="1125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~3 years</a:t>
            </a:r>
          </a:p>
          <a:p>
            <a:pPr algn="ctr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2021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C8AC59-FB2F-4137-B5FE-F495BC8CC4BA}"/>
              </a:ext>
            </a:extLst>
          </p:cNvPr>
          <p:cNvSpPr txBox="1"/>
          <p:nvPr/>
        </p:nvSpPr>
        <p:spPr>
          <a:xfrm>
            <a:off x="4550368" y="2613210"/>
            <a:ext cx="1611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~10-15 years</a:t>
            </a:r>
          </a:p>
          <a:p>
            <a:pPr algn="ctr"/>
            <a:r>
              <a:rPr lang="en-US"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rPr>
              <a:t>2031-2036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49F67F-1903-44F3-8115-C87E054BEC8C}"/>
              </a:ext>
            </a:extLst>
          </p:cNvPr>
          <p:cNvSpPr txBox="1"/>
          <p:nvPr/>
        </p:nvSpPr>
        <p:spPr>
          <a:xfrm>
            <a:off x="8219547" y="2613210"/>
            <a:ext cx="1611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~50-60 years</a:t>
            </a:r>
          </a:p>
          <a:p>
            <a:pPr algn="ctr"/>
            <a:r>
              <a:rPr lang="en-US" b="1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2081-2096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1F44C4-EBA8-421A-B691-713751EE4A51}"/>
              </a:ext>
            </a:extLst>
          </p:cNvPr>
          <p:cNvSpPr txBox="1"/>
          <p:nvPr/>
        </p:nvSpPr>
        <p:spPr>
          <a:xfrm>
            <a:off x="812296" y="2613209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~1 year</a:t>
            </a:r>
          </a:p>
          <a:p>
            <a:pPr algn="ctr"/>
            <a:r>
              <a:rPr lang="en-US" b="1">
                <a:solidFill>
                  <a:srgbClr val="C00000"/>
                </a:solidFill>
                <a:latin typeface="Century Gothic" panose="020B0502020202020204" pitchFamily="34" charset="0"/>
              </a:rPr>
              <a:t>2019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D983A-7C17-47EF-BED7-2649185C6B2B}"/>
              </a:ext>
            </a:extLst>
          </p:cNvPr>
          <p:cNvSpPr/>
          <p:nvPr/>
        </p:nvSpPr>
        <p:spPr>
          <a:xfrm>
            <a:off x="452717" y="3873558"/>
            <a:ext cx="8040210" cy="170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rgbClr val="C00000"/>
                </a:solidFill>
              </a:rPr>
              <a:t>Phase A </a:t>
            </a:r>
            <a:r>
              <a:rPr lang="en-US" sz="1800"/>
              <a:t>– Technology development, concept review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2">
                    <a:lumMod val="75000"/>
                  </a:schemeClr>
                </a:solidFill>
              </a:rPr>
              <a:t>Phase B </a:t>
            </a:r>
            <a:r>
              <a:rPr lang="en-US" sz="1800"/>
              <a:t>– Preliminary Design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5">
                    <a:lumMod val="75000"/>
                  </a:schemeClr>
                </a:solidFill>
              </a:rPr>
              <a:t>Phase C/D</a:t>
            </a:r>
            <a:r>
              <a:rPr lang="en-US" sz="18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800"/>
              <a:t>– Detail design, manufacturing, LV integration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accent6">
                    <a:lumMod val="75000"/>
                  </a:schemeClr>
                </a:solidFill>
              </a:rPr>
              <a:t>Phase E</a:t>
            </a:r>
            <a:r>
              <a:rPr lang="en-US" sz="180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800"/>
              <a:t>- Mission operations and disposal</a:t>
            </a:r>
          </a:p>
        </p:txBody>
      </p:sp>
    </p:spTree>
    <p:extLst>
      <p:ext uri="{BB962C8B-B14F-4D97-AF65-F5344CB8AC3E}">
        <p14:creationId xmlns:p14="http://schemas.microsoft.com/office/powerpoint/2010/main" val="3240539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73270-F276-4DA7-B80E-785EFE45A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68" y="138643"/>
            <a:ext cx="12056532" cy="544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40AA6-BDF8-4013-81C7-4CB725794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666" y="775758"/>
            <a:ext cx="12056533" cy="5447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3FA28-14D4-4C63-B32C-710D0FC33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0677" y="6448425"/>
            <a:ext cx="817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fld id="{9653DF3C-6223-45A2-AC15-AF5B2E60B2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B9CE8CC-C020-FA4D-B078-85F13C3A5346}"/>
              </a:ext>
            </a:extLst>
          </p:cNvPr>
          <p:cNvSpPr txBox="1">
            <a:spLocks/>
          </p:cNvSpPr>
          <p:nvPr/>
        </p:nvSpPr>
        <p:spPr>
          <a:xfrm>
            <a:off x="84666" y="6539280"/>
            <a:ext cx="1087831" cy="31114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AA6F36-F319-4CBD-9C59-3D31FDE096B8}" type="datetime1">
              <a:rPr lang="en-US" sz="1200" smtClean="0"/>
              <a:pPr/>
              <a:t>8/6/2020</a:t>
            </a:fld>
            <a:endParaRPr lang="en-US" sz="120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B0B55A9-DD87-2E4F-A137-A19147B63A35}"/>
              </a:ext>
            </a:extLst>
          </p:cNvPr>
          <p:cNvCxnSpPr>
            <a:cxnSpLocks/>
          </p:cNvCxnSpPr>
          <p:nvPr/>
        </p:nvCxnSpPr>
        <p:spPr>
          <a:xfrm>
            <a:off x="88900" y="6512980"/>
            <a:ext cx="960374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29FEE5-9F22-A44D-9368-A458A0D5BDD5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909D546-A20E-804A-B0E5-0C7F6D60204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96C6464-0BB6-9746-96DE-51CD3443C4B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hord 12">
              <a:extLst>
                <a:ext uri="{FF2B5EF4-FFF2-40B4-BE49-F238E27FC236}">
                  <a16:creationId xmlns:a16="http://schemas.microsoft.com/office/drawing/2014/main" id="{243AA741-07D5-E946-ADCE-6FC14B0AB9CB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52DB446-A85A-44FF-BF90-19840D5D781A}"/>
              </a:ext>
            </a:extLst>
          </p:cNvPr>
          <p:cNvSpPr txBox="1">
            <a:spLocks/>
          </p:cNvSpPr>
          <p:nvPr/>
        </p:nvSpPr>
        <p:spPr>
          <a:xfrm>
            <a:off x="84666" y="6539280"/>
            <a:ext cx="1087831" cy="31114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AA6F36-F319-4CBD-9C59-3D31FDE096B8}" type="datetime1">
              <a:rPr lang="en-US" sz="1200" smtClean="0"/>
              <a:pPr/>
              <a:t>8/6/2020</a:t>
            </a:fld>
            <a:endParaRPr lang="en-US" sz="12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C90301-7F6E-4630-AA56-934324F5B9F1}"/>
              </a:ext>
            </a:extLst>
          </p:cNvPr>
          <p:cNvCxnSpPr>
            <a:cxnSpLocks/>
          </p:cNvCxnSpPr>
          <p:nvPr/>
        </p:nvCxnSpPr>
        <p:spPr>
          <a:xfrm>
            <a:off x="88900" y="6512980"/>
            <a:ext cx="1128834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AD95D02-02C1-479F-A555-4F642B2B77B8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FFEAC26-939F-467B-A5A1-B88CB51653E5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7CB27DD-EBAC-43E8-BF2B-73D4BB122BB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hord 20">
              <a:extLst>
                <a:ext uri="{FF2B5EF4-FFF2-40B4-BE49-F238E27FC236}">
                  <a16:creationId xmlns:a16="http://schemas.microsoft.com/office/drawing/2014/main" id="{174FF7CB-715D-4F04-AB6D-6FF57712B27F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0382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73270-F276-4DA7-B80E-785EFE45A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68" y="138643"/>
            <a:ext cx="12056532" cy="544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40AA6-BDF8-4013-81C7-4CB725794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666" y="775758"/>
            <a:ext cx="12056533" cy="5447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3FA28-14D4-4C63-B32C-710D0FC33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0677" y="6448425"/>
            <a:ext cx="817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fld id="{20958A43-5D9B-41EE-B8B8-041C44D8CB0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B9CE8CC-C020-FA4D-B078-85F13C3A5346}"/>
              </a:ext>
            </a:extLst>
          </p:cNvPr>
          <p:cNvSpPr txBox="1">
            <a:spLocks/>
          </p:cNvSpPr>
          <p:nvPr/>
        </p:nvSpPr>
        <p:spPr>
          <a:xfrm>
            <a:off x="84666" y="6539280"/>
            <a:ext cx="1087831" cy="31114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AA6F36-F319-4CBD-9C59-3D31FDE096B8}" type="datetime1">
              <a:rPr lang="en-US" sz="1200" smtClean="0"/>
              <a:pPr/>
              <a:t>8/6/2020</a:t>
            </a:fld>
            <a:endParaRPr lang="en-US" sz="120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582ABA7-33F4-AC46-A954-607408A72B99}"/>
              </a:ext>
            </a:extLst>
          </p:cNvPr>
          <p:cNvSpPr txBox="1">
            <a:spLocks/>
          </p:cNvSpPr>
          <p:nvPr/>
        </p:nvSpPr>
        <p:spPr>
          <a:xfrm>
            <a:off x="919635" y="6532617"/>
            <a:ext cx="3162301" cy="311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|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STARWORKS</a:t>
            </a: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B0B55A9-DD87-2E4F-A137-A19147B63A35}"/>
              </a:ext>
            </a:extLst>
          </p:cNvPr>
          <p:cNvCxnSpPr>
            <a:cxnSpLocks/>
          </p:cNvCxnSpPr>
          <p:nvPr/>
        </p:nvCxnSpPr>
        <p:spPr>
          <a:xfrm>
            <a:off x="88900" y="6512980"/>
            <a:ext cx="960374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29FEE5-9F22-A44D-9368-A458A0D5BDD5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909D546-A20E-804A-B0E5-0C7F6D60204A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96C6464-0BB6-9746-96DE-51CD3443C4B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hord 12">
              <a:extLst>
                <a:ext uri="{FF2B5EF4-FFF2-40B4-BE49-F238E27FC236}">
                  <a16:creationId xmlns:a16="http://schemas.microsoft.com/office/drawing/2014/main" id="{243AA741-07D5-E946-ADCE-6FC14B0AB9CB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52DB446-A85A-44FF-BF90-19840D5D781A}"/>
              </a:ext>
            </a:extLst>
          </p:cNvPr>
          <p:cNvSpPr txBox="1">
            <a:spLocks/>
          </p:cNvSpPr>
          <p:nvPr/>
        </p:nvSpPr>
        <p:spPr>
          <a:xfrm>
            <a:off x="84666" y="6539280"/>
            <a:ext cx="1087831" cy="31114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6AA6F36-F319-4CBD-9C59-3D31FDE096B8}" type="datetime1">
              <a:rPr lang="en-US" sz="1200" smtClean="0"/>
              <a:pPr/>
              <a:t>8/6/2020</a:t>
            </a:fld>
            <a:endParaRPr lang="en-US" sz="120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0D0C07EA-7729-4235-BF58-6E360AF62502}"/>
              </a:ext>
            </a:extLst>
          </p:cNvPr>
          <p:cNvSpPr txBox="1">
            <a:spLocks/>
          </p:cNvSpPr>
          <p:nvPr/>
        </p:nvSpPr>
        <p:spPr>
          <a:xfrm>
            <a:off x="919635" y="6532617"/>
            <a:ext cx="3162301" cy="311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|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STARWORKS</a:t>
            </a: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C90301-7F6E-4630-AA56-934324F5B9F1}"/>
              </a:ext>
            </a:extLst>
          </p:cNvPr>
          <p:cNvCxnSpPr>
            <a:cxnSpLocks/>
          </p:cNvCxnSpPr>
          <p:nvPr/>
        </p:nvCxnSpPr>
        <p:spPr>
          <a:xfrm>
            <a:off x="88900" y="6512980"/>
            <a:ext cx="1071416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AD95D02-02C1-479F-A555-4F642B2B77B8}"/>
              </a:ext>
            </a:extLst>
          </p:cNvPr>
          <p:cNvGrpSpPr/>
          <p:nvPr/>
        </p:nvGrpSpPr>
        <p:grpSpPr>
          <a:xfrm>
            <a:off x="11556237" y="6439022"/>
            <a:ext cx="615374" cy="385110"/>
            <a:chOff x="8536860" y="6464072"/>
            <a:chExt cx="615374" cy="38511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FFEAC26-939F-467B-A5A1-B88CB51653E5}"/>
                </a:ext>
              </a:extLst>
            </p:cNvPr>
            <p:cNvSpPr/>
            <p:nvPr userDrawn="1"/>
          </p:nvSpPr>
          <p:spPr>
            <a:xfrm>
              <a:off x="8647586" y="6469773"/>
              <a:ext cx="379409" cy="37940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7CB27DD-EBAC-43E8-BF2B-73D4BB122BB1}"/>
                </a:ext>
              </a:extLst>
            </p:cNvPr>
            <p:cNvSpPr/>
            <p:nvPr userDrawn="1"/>
          </p:nvSpPr>
          <p:spPr>
            <a:xfrm rot="20063550">
              <a:off x="8536860" y="6551173"/>
              <a:ext cx="615374" cy="21661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hord 20">
              <a:extLst>
                <a:ext uri="{FF2B5EF4-FFF2-40B4-BE49-F238E27FC236}">
                  <a16:creationId xmlns:a16="http://schemas.microsoft.com/office/drawing/2014/main" id="{174FF7CB-715D-4F04-AB6D-6FF57712B27F}"/>
                </a:ext>
              </a:extLst>
            </p:cNvPr>
            <p:cNvSpPr/>
            <p:nvPr userDrawn="1"/>
          </p:nvSpPr>
          <p:spPr>
            <a:xfrm rot="5400000">
              <a:off x="8656916" y="6454742"/>
              <a:ext cx="360750" cy="379409"/>
            </a:xfrm>
            <a:prstGeom prst="chord">
              <a:avLst>
                <a:gd name="adj1" fmla="val 4082959"/>
                <a:gd name="adj2" fmla="val 15209738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1564DDD6-1A22-47CF-B4CD-F06BFED79DD4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85"/>
          <a:stretch/>
        </p:blipFill>
        <p:spPr>
          <a:xfrm>
            <a:off x="10803067" y="6319520"/>
            <a:ext cx="648550" cy="64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47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s3.amazonaws.com/amz.xcdsystem.com/A464D031-C624-C138-7D0E208E29BC4EDD_abstract_File17267/PreprintPaperUpload_AAS%2020-686_0731090750.pdf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comments" Target="../comments/commen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25.png"/><Relationship Id="rId4" Type="http://schemas.microsoft.com/office/2007/relationships/hdphoto" Target="../media/hdphoto8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1.wdp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3.xml"/><Relationship Id="rId5" Type="http://schemas.microsoft.com/office/2007/relationships/hdphoto" Target="../media/hdphoto13.wdp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A12A9-E535-47F3-9A60-797BBF0DA5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Broad Trajectory Searches Using Monte Carlo Tree Search with the Inclusion of ΔVEGA Trajectories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DC338A1-DA3F-C84D-BA5E-152BEE516911}"/>
              </a:ext>
            </a:extLst>
          </p:cNvPr>
          <p:cNvSpPr txBox="1">
            <a:spLocks/>
          </p:cNvSpPr>
          <p:nvPr/>
        </p:nvSpPr>
        <p:spPr>
          <a:xfrm>
            <a:off x="65985" y="28280"/>
            <a:ext cx="1577402" cy="325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sz="2200" b="1"/>
              <a:t>AAS 20-686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D24188-A51D-4C7B-8DC5-2133C3676E97}"/>
              </a:ext>
            </a:extLst>
          </p:cNvPr>
          <p:cNvSpPr txBox="1"/>
          <p:nvPr/>
        </p:nvSpPr>
        <p:spPr>
          <a:xfrm>
            <a:off x="10721419" y="-34158"/>
            <a:ext cx="1470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bg1"/>
                </a:solidFill>
                <a:hlinkClick r:id="rId2"/>
              </a:rPr>
              <a:t>Paper Link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8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E0856D-9779-40BF-B161-375F3A1199F7}"/>
              </a:ext>
            </a:extLst>
          </p:cNvPr>
          <p:cNvCxnSpPr>
            <a:cxnSpLocks/>
          </p:cNvCxnSpPr>
          <p:nvPr/>
        </p:nvCxnSpPr>
        <p:spPr>
          <a:xfrm flipH="1">
            <a:off x="9901587" y="3165526"/>
            <a:ext cx="477808" cy="483093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0C3A76A-E980-4161-8825-0E29039D255E}"/>
              </a:ext>
            </a:extLst>
          </p:cNvPr>
          <p:cNvCxnSpPr>
            <a:cxnSpLocks/>
          </p:cNvCxnSpPr>
          <p:nvPr/>
        </p:nvCxnSpPr>
        <p:spPr>
          <a:xfrm>
            <a:off x="9897267" y="2526133"/>
            <a:ext cx="482128" cy="477749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225140-AD64-4A89-8E92-FEF1D440238D}"/>
              </a:ext>
            </a:extLst>
          </p:cNvPr>
          <p:cNvCxnSpPr/>
          <p:nvPr/>
        </p:nvCxnSpPr>
        <p:spPr>
          <a:xfrm>
            <a:off x="7484581" y="2776426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Application to Broach Trajectory Searches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2"/>
            <a:ext cx="6728253" cy="4727390"/>
          </a:xfrm>
        </p:spPr>
        <p:txBody>
          <a:bodyPr/>
          <a:lstStyle/>
          <a:p>
            <a:r>
              <a:rPr lang="en-US"/>
              <a:t>Propagates simulated reward back through branch</a:t>
            </a:r>
          </a:p>
          <a:p>
            <a:endParaRPr lang="en-US"/>
          </a:p>
          <a:p>
            <a:r>
              <a:rPr lang="en-US"/>
              <a:t>New rewards are weighted against previously received rewards</a:t>
            </a:r>
          </a:p>
          <a:p>
            <a:endParaRPr lang="en-US"/>
          </a:p>
          <a:p>
            <a:r>
              <a:rPr lang="en-US" b="1">
                <a:solidFill>
                  <a:schemeClr val="accent1"/>
                </a:solidFill>
              </a:rPr>
              <a:t>Creates a more accurate picture </a:t>
            </a:r>
            <a:r>
              <a:rPr lang="en-US"/>
              <a:t>of the branches as the tree builds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At the end of backpropagation, the loop continues until the iteration budget is gone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2CAE6F-818C-4FB6-BFC7-775FAF2FD326}"/>
              </a:ext>
            </a:extLst>
          </p:cNvPr>
          <p:cNvCxnSpPr>
            <a:cxnSpLocks/>
          </p:cNvCxnSpPr>
          <p:nvPr/>
        </p:nvCxnSpPr>
        <p:spPr>
          <a:xfrm>
            <a:off x="774569" y="5769204"/>
            <a:ext cx="1064286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7D4A7C6-AABF-44D5-88FA-52704D43F24A}"/>
              </a:ext>
            </a:extLst>
          </p:cNvPr>
          <p:cNvSpPr txBox="1"/>
          <p:nvPr/>
        </p:nvSpPr>
        <p:spPr>
          <a:xfrm>
            <a:off x="774569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Selection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B1FA9-AB1A-4C79-9663-E61011818F6E}"/>
              </a:ext>
            </a:extLst>
          </p:cNvPr>
          <p:cNvSpPr txBox="1"/>
          <p:nvPr/>
        </p:nvSpPr>
        <p:spPr>
          <a:xfrm>
            <a:off x="9831685" y="5593965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/>
              <a:t>Backprop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6EDA93-1600-47C8-8B74-EA7EB430CBCB}"/>
              </a:ext>
            </a:extLst>
          </p:cNvPr>
          <p:cNvSpPr txBox="1"/>
          <p:nvPr/>
        </p:nvSpPr>
        <p:spPr>
          <a:xfrm>
            <a:off x="3773863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Expansion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9687DA-3A93-4DFC-9787-66A32792EBCE}"/>
              </a:ext>
            </a:extLst>
          </p:cNvPr>
          <p:cNvSpPr txBox="1"/>
          <p:nvPr/>
        </p:nvSpPr>
        <p:spPr>
          <a:xfrm>
            <a:off x="6817151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Simulation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B1466B1-B6DF-47DF-AD1E-BD1453FDE698}"/>
              </a:ext>
            </a:extLst>
          </p:cNvPr>
          <p:cNvSpPr/>
          <p:nvPr/>
        </p:nvSpPr>
        <p:spPr>
          <a:xfrm>
            <a:off x="9702145" y="233101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9D344D8-192D-49B6-B787-D37E33F4CFF6}"/>
              </a:ext>
            </a:extLst>
          </p:cNvPr>
          <p:cNvSpPr/>
          <p:nvPr/>
        </p:nvSpPr>
        <p:spPr>
          <a:xfrm>
            <a:off x="9706465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D6CA116-5481-4F8F-96F0-0F479054DD60}"/>
              </a:ext>
            </a:extLst>
          </p:cNvPr>
          <p:cNvSpPr/>
          <p:nvPr/>
        </p:nvSpPr>
        <p:spPr>
          <a:xfrm>
            <a:off x="9067013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815ACEC-6B57-4C3E-9D83-6E000A5404C8}"/>
              </a:ext>
            </a:extLst>
          </p:cNvPr>
          <p:cNvSpPr/>
          <p:nvPr/>
        </p:nvSpPr>
        <p:spPr>
          <a:xfrm>
            <a:off x="10345917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97E6B4-E9D0-47EB-96A1-2CC900AA8A18}"/>
              </a:ext>
            </a:extLst>
          </p:cNvPr>
          <p:cNvCxnSpPr>
            <a:cxnSpLocks/>
            <a:stCxn id="22" idx="7"/>
            <a:endCxn id="16" idx="3"/>
          </p:cNvCxnSpPr>
          <p:nvPr/>
        </p:nvCxnSpPr>
        <p:spPr>
          <a:xfrm flipV="1">
            <a:off x="9262135" y="2526133"/>
            <a:ext cx="473488" cy="4777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2E294-590A-45E1-8A64-BA745DDFCD0A}"/>
              </a:ext>
            </a:extLst>
          </p:cNvPr>
          <p:cNvCxnSpPr>
            <a:cxnSpLocks/>
            <a:stCxn id="20" idx="0"/>
            <a:endCxn id="16" idx="4"/>
          </p:cNvCxnSpPr>
          <p:nvPr/>
        </p:nvCxnSpPr>
        <p:spPr>
          <a:xfrm flipH="1" flipV="1">
            <a:off x="9816445" y="2559611"/>
            <a:ext cx="4320" cy="4107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BEE0914-E9F6-48FE-B3A3-1325DD3C442B}"/>
              </a:ext>
            </a:extLst>
          </p:cNvPr>
          <p:cNvSpPr/>
          <p:nvPr/>
        </p:nvSpPr>
        <p:spPr>
          <a:xfrm>
            <a:off x="10345917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1635BB-B0AC-428F-AD7D-5CFFB7128CA0}"/>
              </a:ext>
            </a:extLst>
          </p:cNvPr>
          <p:cNvSpPr/>
          <p:nvPr/>
        </p:nvSpPr>
        <p:spPr>
          <a:xfrm>
            <a:off x="9706465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380166D-BA8C-42F3-9D5E-F05810539920}"/>
              </a:ext>
            </a:extLst>
          </p:cNvPr>
          <p:cNvSpPr/>
          <p:nvPr/>
        </p:nvSpPr>
        <p:spPr>
          <a:xfrm>
            <a:off x="10985369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6748AB1-6B1A-473F-906D-BBBA878F4B7E}"/>
              </a:ext>
            </a:extLst>
          </p:cNvPr>
          <p:cNvCxnSpPr>
            <a:cxnSpLocks/>
            <a:stCxn id="36" idx="0"/>
            <a:endCxn id="24" idx="4"/>
          </p:cNvCxnSpPr>
          <p:nvPr/>
        </p:nvCxnSpPr>
        <p:spPr>
          <a:xfrm flipV="1">
            <a:off x="10460217" y="3199004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DBB0670-2996-4CB1-9256-43329737387B}"/>
              </a:ext>
            </a:extLst>
          </p:cNvPr>
          <p:cNvCxnSpPr>
            <a:cxnSpLocks/>
            <a:stCxn id="38" idx="1"/>
            <a:endCxn id="24" idx="5"/>
          </p:cNvCxnSpPr>
          <p:nvPr/>
        </p:nvCxnSpPr>
        <p:spPr>
          <a:xfrm flipH="1" flipV="1">
            <a:off x="10541039" y="3165526"/>
            <a:ext cx="477808" cy="4830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9CCAEFE-FD97-4B65-AB2D-06E95573A07F}"/>
              </a:ext>
            </a:extLst>
          </p:cNvPr>
          <p:cNvGrpSpPr/>
          <p:nvPr/>
        </p:nvGrpSpPr>
        <p:grpSpPr>
          <a:xfrm>
            <a:off x="8811901" y="1080572"/>
            <a:ext cx="2009087" cy="680501"/>
            <a:chOff x="9930745" y="719186"/>
            <a:chExt cx="2009087" cy="68050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1339EF2-ADD3-446D-9324-AE97470E480D}"/>
                </a:ext>
              </a:extLst>
            </p:cNvPr>
            <p:cNvSpPr/>
            <p:nvPr/>
          </p:nvSpPr>
          <p:spPr>
            <a:xfrm>
              <a:off x="9930745" y="719186"/>
              <a:ext cx="2009087" cy="6805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60" tIns="0" bIns="0" rtlCol="0" anchor="ctr"/>
            <a:lstStyle/>
            <a:p>
              <a:pPr>
                <a:spcAft>
                  <a:spcPts val="600"/>
                </a:spcAft>
              </a:pPr>
              <a:r>
                <a:rPr lang="en-US" sz="1600">
                  <a:solidFill>
                    <a:schemeClr val="tx1"/>
                  </a:solidFill>
                </a:rPr>
                <a:t>Planetary State</a:t>
              </a:r>
            </a:p>
            <a:p>
              <a:r>
                <a:rPr lang="en-US" sz="1600">
                  <a:solidFill>
                    <a:schemeClr val="tx1"/>
                  </a:solidFill>
                </a:rPr>
                <a:t>Trajectory Leg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4D2106E-BD27-45EE-93A8-048142E4CAC0}"/>
                </a:ext>
              </a:extLst>
            </p:cNvPr>
            <p:cNvSpPr/>
            <p:nvPr/>
          </p:nvSpPr>
          <p:spPr>
            <a:xfrm>
              <a:off x="10024031" y="797465"/>
              <a:ext cx="228600" cy="2286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2F617B-24B6-4F64-94E3-AD79A1AF34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34538" y="1235117"/>
              <a:ext cx="207586" cy="166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847840-5C61-4FD5-B77C-EF27984B50D0}"/>
              </a:ext>
            </a:extLst>
          </p:cNvPr>
          <p:cNvCxnSpPr/>
          <p:nvPr/>
        </p:nvCxnSpPr>
        <p:spPr>
          <a:xfrm>
            <a:off x="7484581" y="3437873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CB861B2-ECD6-4B3A-83A5-12ECAD649D3A}"/>
              </a:ext>
            </a:extLst>
          </p:cNvPr>
          <p:cNvSpPr txBox="1"/>
          <p:nvPr/>
        </p:nvSpPr>
        <p:spPr>
          <a:xfrm>
            <a:off x="7484581" y="2980907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Launch Dates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B7ED08-B1DC-4432-AEC8-2C66E2EBAC8C}"/>
              </a:ext>
            </a:extLst>
          </p:cNvPr>
          <p:cNvSpPr txBox="1"/>
          <p:nvPr/>
        </p:nvSpPr>
        <p:spPr>
          <a:xfrm>
            <a:off x="7484581" y="2313209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Root Node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6B16B7-6A72-4BF8-B328-59F52D25D6C1}"/>
              </a:ext>
            </a:extLst>
          </p:cNvPr>
          <p:cNvSpPr txBox="1"/>
          <p:nvPr/>
        </p:nvSpPr>
        <p:spPr>
          <a:xfrm>
            <a:off x="7484581" y="3642353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1</a:t>
            </a:r>
            <a:r>
              <a:rPr lang="en-US" sz="1600" b="1" baseline="30000"/>
              <a:t>st</a:t>
            </a:r>
            <a:r>
              <a:rPr lang="en-US" sz="1600" b="1"/>
              <a:t> Flyby Planet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1639481-FE5C-4266-AD86-38EA95E320DD}"/>
              </a:ext>
            </a:extLst>
          </p:cNvPr>
          <p:cNvCxnSpPr/>
          <p:nvPr/>
        </p:nvCxnSpPr>
        <p:spPr>
          <a:xfrm>
            <a:off x="7484581" y="4096084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49671C4-98D0-4151-A1DB-E5C69B24999A}"/>
              </a:ext>
            </a:extLst>
          </p:cNvPr>
          <p:cNvCxnSpPr>
            <a:cxnSpLocks/>
          </p:cNvCxnSpPr>
          <p:nvPr/>
        </p:nvCxnSpPr>
        <p:spPr>
          <a:xfrm flipH="1">
            <a:off x="9265802" y="3820558"/>
            <a:ext cx="477808" cy="483093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F03243D4-5E99-4292-A71D-1BB74CC7E7FF}"/>
              </a:ext>
            </a:extLst>
          </p:cNvPr>
          <p:cNvSpPr/>
          <p:nvPr/>
        </p:nvSpPr>
        <p:spPr>
          <a:xfrm>
            <a:off x="9710132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5C15C74-0CA7-4C87-8ECD-D57B7E3DDAC5}"/>
              </a:ext>
            </a:extLst>
          </p:cNvPr>
          <p:cNvSpPr/>
          <p:nvPr/>
        </p:nvSpPr>
        <p:spPr>
          <a:xfrm>
            <a:off x="9070680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8C197E9-2127-404C-A679-07081DCF9C87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9824432" y="3854036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178ECA5-36C4-470A-BAB4-6E4C09ECE778}"/>
              </a:ext>
            </a:extLst>
          </p:cNvPr>
          <p:cNvSpPr txBox="1"/>
          <p:nvPr/>
        </p:nvSpPr>
        <p:spPr>
          <a:xfrm>
            <a:off x="7484581" y="4306568"/>
            <a:ext cx="1582432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2</a:t>
            </a:r>
            <a:r>
              <a:rPr lang="en-US" sz="1600" b="1" baseline="30000"/>
              <a:t>nd</a:t>
            </a:r>
            <a:r>
              <a:rPr lang="en-US" sz="1600" b="1"/>
              <a:t> Flyby Planet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6DDE282-7605-4FD8-ABC5-1868DD98E5AA}"/>
              </a:ext>
            </a:extLst>
          </p:cNvPr>
          <p:cNvCxnSpPr/>
          <p:nvPr/>
        </p:nvCxnSpPr>
        <p:spPr>
          <a:xfrm>
            <a:off x="7484581" y="4760299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3EC5181B-3FC0-47C0-92C6-1CDA1AF880AC}"/>
              </a:ext>
            </a:extLst>
          </p:cNvPr>
          <p:cNvSpPr/>
          <p:nvPr/>
        </p:nvSpPr>
        <p:spPr>
          <a:xfrm>
            <a:off x="10349584" y="4270173"/>
            <a:ext cx="228600" cy="228600"/>
          </a:xfrm>
          <a:prstGeom prst="ellipse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61F7841-A6AB-4B90-857D-AB5E662CE33B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9905254" y="3820558"/>
            <a:ext cx="477808" cy="483093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2B6DC81-EFA9-46E3-8E5E-26E52AA3FBF7}"/>
              </a:ext>
            </a:extLst>
          </p:cNvPr>
          <p:cNvCxnSpPr/>
          <p:nvPr/>
        </p:nvCxnSpPr>
        <p:spPr>
          <a:xfrm flipV="1">
            <a:off x="10323057" y="4227602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E476C87-E084-4627-9F1A-8764B091C974}"/>
              </a:ext>
            </a:extLst>
          </p:cNvPr>
          <p:cNvCxnSpPr>
            <a:cxnSpLocks/>
          </p:cNvCxnSpPr>
          <p:nvPr/>
        </p:nvCxnSpPr>
        <p:spPr>
          <a:xfrm>
            <a:off x="10323057" y="4228124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313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9D12F-D48B-4F3B-AA49-C980CD474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Implementation of </a:t>
            </a:r>
            <a:r>
              <a:rPr lang="el-GR"/>
              <a:t>Δ</a:t>
            </a:r>
            <a:r>
              <a:rPr lang="en-US"/>
              <a:t>VEGA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17854-4F5D-4756-AB15-9CC174354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1"/>
            <a:ext cx="6897828" cy="5171339"/>
          </a:xfrm>
        </p:spPr>
        <p:txBody>
          <a:bodyPr>
            <a:normAutofit/>
          </a:bodyPr>
          <a:lstStyle/>
          <a:p>
            <a:r>
              <a:rPr lang="en-US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000"/>
              <a:t>:1</a:t>
            </a:r>
            <a:r>
              <a:rPr lang="en-US" sz="2000" baseline="30000"/>
              <a:t>+/-</a:t>
            </a:r>
            <a:r>
              <a:rPr lang="en-US" sz="2000"/>
              <a:t> resonance of Earth (2, 3, and 4) </a:t>
            </a:r>
            <a:endParaRPr lang="en-US" sz="2000" i="1"/>
          </a:p>
          <a:p>
            <a:endParaRPr lang="en-US" sz="1400"/>
          </a:p>
          <a:p>
            <a:r>
              <a:rPr lang="en-US" sz="2000"/>
              <a:t>Pre-DSM orbit properties determined from </a:t>
            </a:r>
            <a:r>
              <a:rPr lang="en-US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endParaRPr lang="en-US" sz="1400"/>
          </a:p>
          <a:p>
            <a:r>
              <a:rPr lang="en-US" sz="2000"/>
              <a:t>Earth intercept point held fixed and a Lambert arc is used to determine DSM </a:t>
            </a:r>
            <a:r>
              <a:rPr lang="el-GR" sz="2000"/>
              <a:t>Δ</a:t>
            </a:r>
            <a:r>
              <a:rPr lang="en-US" sz="2000"/>
              <a:t>V and EGA incoming relative velocity.</a:t>
            </a:r>
          </a:p>
          <a:p>
            <a:endParaRPr lang="en-US" sz="1400"/>
          </a:p>
          <a:p>
            <a:r>
              <a:rPr lang="en-US" sz="2000"/>
              <a:t>Minimizer used to reduce normal (in-plane) component of </a:t>
            </a:r>
            <a:r>
              <a:rPr lang="el-GR" sz="2000"/>
              <a:t>Δ</a:t>
            </a:r>
            <a:r>
              <a:rPr lang="en-US" sz="2000"/>
              <a:t>V by adjusting the pre-DSM orbit.</a:t>
            </a:r>
            <a:r>
              <a:rPr lang="en-US" sz="2000" baseline="30000"/>
              <a:t>[3]</a:t>
            </a:r>
          </a:p>
          <a:p>
            <a:endParaRPr lang="en-US" sz="1400"/>
          </a:p>
          <a:p>
            <a:r>
              <a:rPr lang="en-US" sz="2000"/>
              <a:t>Solutions stored in lookup table and evenly spaced set of MCTS nodes correspond to each </a:t>
            </a:r>
            <a:r>
              <a:rPr lang="en-US" sz="2000" i="1">
                <a:latin typeface="Times New Roman" panose="02020603050405020304" pitchFamily="18" charset="0"/>
                <a:cs typeface="Times New Roman" panose="02020603050405020304" pitchFamily="18" charset="0"/>
              </a:rPr>
              <a:t>k </a:t>
            </a:r>
            <a:r>
              <a:rPr lang="en-US" sz="2000"/>
              <a:t>and intercept true anomaly.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0E168-19E7-4276-AF43-49CEE31A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E05576B-3184-4C79-85A2-54BD21177E67}"/>
              </a:ext>
            </a:extLst>
          </p:cNvPr>
          <p:cNvSpPr/>
          <p:nvPr/>
        </p:nvSpPr>
        <p:spPr>
          <a:xfrm>
            <a:off x="958915" y="5733906"/>
            <a:ext cx="10274169" cy="589162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 lookup table method prevents the need of calculating the DSM during the tree search. 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This estimate serves as an initial condition for the optimization process.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2EBD06-9EE4-F644-B27C-F5DC5FF6D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929" y="970794"/>
            <a:ext cx="5365072" cy="408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45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B0934-865A-4186-A49F-53F7108EC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Europa Clipper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51CF-A3D9-4AF2-86BB-FD24F402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1"/>
            <a:ext cx="5734959" cy="5300129"/>
          </a:xfrm>
        </p:spPr>
        <p:txBody>
          <a:bodyPr/>
          <a:lstStyle/>
          <a:p>
            <a:r>
              <a:rPr lang="en-US"/>
              <a:t>Simulation Goal</a:t>
            </a:r>
          </a:p>
          <a:p>
            <a:pPr lvl="1"/>
            <a:r>
              <a:rPr lang="en-US"/>
              <a:t>Find EELV Europa Clipper trajectory (EEVEEJ) as described by Buffington</a:t>
            </a:r>
            <a:r>
              <a:rPr lang="en-US" baseline="30000"/>
              <a:t>[4]</a:t>
            </a:r>
          </a:p>
          <a:p>
            <a:pPr lvl="1"/>
            <a:endParaRPr lang="en-US"/>
          </a:p>
          <a:p>
            <a:pPr lvl="1"/>
            <a:r>
              <a:rPr lang="en-US"/>
              <a:t>Assess algorithm’s ability to find long flyby sequences</a:t>
            </a:r>
          </a:p>
          <a:p>
            <a:pPr lvl="1"/>
            <a:endParaRPr lang="en-US" sz="1100"/>
          </a:p>
          <a:p>
            <a:r>
              <a:rPr lang="en-US"/>
              <a:t>Tree Search Inputs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53D187-78EC-4D3D-BC4C-B3041834C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DABABF-2EC3-408A-B8F3-2A85986E4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369" y="4134338"/>
            <a:ext cx="4421515" cy="196609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C848D7C-505A-41E6-8DE2-F283B27C22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978" y="411162"/>
            <a:ext cx="5988460" cy="5692002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E6E1ED6-0141-4B9C-8D9C-62FCF4750F0E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After the run completed, the tree search found 275 trajectories from 1.9B possibilities</a:t>
            </a:r>
          </a:p>
        </p:txBody>
      </p:sp>
    </p:spTree>
    <p:extLst>
      <p:ext uri="{BB962C8B-B14F-4D97-AF65-F5344CB8AC3E}">
        <p14:creationId xmlns:p14="http://schemas.microsoft.com/office/powerpoint/2010/main" val="73728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B0934-865A-4186-A49F-53F7108EC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Europa Clipper (2/2)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53D187-78EC-4D3D-BC4C-B3041834C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E190B5D6-4B6F-4569-8AAA-264278CBA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287"/>
            <a:ext cx="5919526" cy="5261801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1F378118-5EBB-4512-B9F4-4E1894FA73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061" y="568806"/>
            <a:ext cx="6857040" cy="5102011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4863370-DBB7-4BB3-83A8-97427825A68A}"/>
              </a:ext>
            </a:extLst>
          </p:cNvPr>
          <p:cNvSpPr/>
          <p:nvPr/>
        </p:nvSpPr>
        <p:spPr>
          <a:xfrm>
            <a:off x="738942" y="5797485"/>
            <a:ext cx="10714117" cy="650940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The tree search results (left) are within 30 days of their optimized counterparts (right) excluding Jupiter encounter. This confirms the algorithm’s ability to find multi-flyby trajectories</a:t>
            </a:r>
          </a:p>
        </p:txBody>
      </p:sp>
    </p:spTree>
    <p:extLst>
      <p:ext uri="{BB962C8B-B14F-4D97-AF65-F5344CB8AC3E}">
        <p14:creationId xmlns:p14="http://schemas.microsoft.com/office/powerpoint/2010/main" val="4184805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7038C4-4105-4E33-A8CD-33142EA077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42" b="3084"/>
          <a:stretch/>
        </p:blipFill>
        <p:spPr>
          <a:xfrm>
            <a:off x="6095999" y="1248029"/>
            <a:ext cx="6007102" cy="4361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6DB75E-0AB0-4547-80A2-641D503D8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Trajectories to Neptune (1/2)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C83F5B-DB00-4073-9D75-8944E467E382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Various </a:t>
            </a:r>
            <a:r>
              <a:rPr lang="el-GR">
                <a:solidFill>
                  <a:schemeClr val="tx1"/>
                </a:solidFill>
              </a:rPr>
              <a:t>Δ</a:t>
            </a:r>
            <a:r>
              <a:rPr lang="en-US">
                <a:solidFill>
                  <a:schemeClr val="tx1"/>
                </a:solidFill>
              </a:rPr>
              <a:t>VEGA trajectory options exist for the EEJN search space.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3B5AC-7389-42C3-AA14-E48E29FA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9DB6DC-34E7-CD47-8C3C-2B24FD9182DB}"/>
              </a:ext>
            </a:extLst>
          </p:cNvPr>
          <p:cNvSpPr txBox="1">
            <a:spLocks/>
          </p:cNvSpPr>
          <p:nvPr/>
        </p:nvSpPr>
        <p:spPr>
          <a:xfrm>
            <a:off x="88898" y="847721"/>
            <a:ext cx="5788119" cy="5300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Simulation Goal</a:t>
            </a:r>
          </a:p>
          <a:p>
            <a:pPr lvl="1"/>
            <a:r>
              <a:rPr lang="en-US"/>
              <a:t>Find trajectories to Neptune via a JGA and Earth orbit leveraging </a:t>
            </a:r>
            <a:endParaRPr lang="en-US" b="1">
              <a:solidFill>
                <a:srgbClr val="FF0000"/>
              </a:solidFill>
            </a:endParaRPr>
          </a:p>
          <a:p>
            <a:pPr lvl="1"/>
            <a:endParaRPr lang="en-US"/>
          </a:p>
          <a:p>
            <a:pPr lvl="1"/>
            <a:r>
              <a:rPr lang="en-US"/>
              <a:t>Test </a:t>
            </a:r>
            <a:r>
              <a:rPr lang="el-GR"/>
              <a:t>Δ</a:t>
            </a:r>
            <a:r>
              <a:rPr lang="en-US"/>
              <a:t>VEGA trajectories and the predicted required DSM </a:t>
            </a:r>
            <a:r>
              <a:rPr lang="el-GR"/>
              <a:t>Δ</a:t>
            </a:r>
            <a:r>
              <a:rPr lang="en-US"/>
              <a:t>V</a:t>
            </a:r>
          </a:p>
          <a:p>
            <a:pPr lvl="1"/>
            <a:endParaRPr lang="en-US" sz="1100"/>
          </a:p>
          <a:p>
            <a:r>
              <a:rPr lang="en-US"/>
              <a:t>Tree Search Inputs</a:t>
            </a:r>
          </a:p>
          <a:p>
            <a:pPr lvl="1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603869-955C-BF49-8385-12980338A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3" y="3913746"/>
            <a:ext cx="4417290" cy="192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90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DB75E-0AB0-4547-80A2-641D503D8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9" y="136525"/>
            <a:ext cx="12018433" cy="549275"/>
          </a:xfrm>
        </p:spPr>
        <p:txBody>
          <a:bodyPr>
            <a:normAutofit fontScale="90000"/>
          </a:bodyPr>
          <a:lstStyle/>
          <a:p>
            <a:r>
              <a:rPr lang="en-US"/>
              <a:t>Trajectories to Neptune (2/2)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656DC9-3A1E-4E84-8C5F-C14C0A03D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12" r="6921" b="6980"/>
          <a:stretch/>
        </p:blipFill>
        <p:spPr>
          <a:xfrm>
            <a:off x="84668" y="730190"/>
            <a:ext cx="5243941" cy="489685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B15DB7-9992-0848-BB72-6515EBB89E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46"/>
          <a:stretch/>
        </p:blipFill>
        <p:spPr>
          <a:xfrm>
            <a:off x="5525227" y="941032"/>
            <a:ext cx="6385487" cy="451867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C83F5B-DB00-4073-9D75-8944E467E382}"/>
              </a:ext>
            </a:extLst>
          </p:cNvPr>
          <p:cNvSpPr/>
          <p:nvPr/>
        </p:nvSpPr>
        <p:spPr>
          <a:xfrm>
            <a:off x="1234123" y="5660280"/>
            <a:ext cx="9723754" cy="777608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The MCTS results with Earth leveraging make for useful initial guesses for the optimizer, and the DSM </a:t>
            </a:r>
            <a:r>
              <a:rPr lang="el-GR">
                <a:solidFill>
                  <a:schemeClr val="tx1"/>
                </a:solidFill>
              </a:rPr>
              <a:t>Δ</a:t>
            </a:r>
            <a:r>
              <a:rPr lang="en-US">
                <a:solidFill>
                  <a:schemeClr val="tx1"/>
                </a:solidFill>
              </a:rPr>
              <a:t>V  estimate is &lt;0.3 km/s of the predicted for all tested cases.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66679-7A91-40F9-BC4E-18183A711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353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93E2A1-2623-4322-BFCE-25783D5509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01" t="3135" r="18636" b="9734"/>
          <a:stretch/>
        </p:blipFill>
        <p:spPr>
          <a:xfrm>
            <a:off x="5034985" y="44450"/>
            <a:ext cx="7068117" cy="62809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3C0CDD-E435-C541-B41E-A1429C0B34E5}"/>
              </a:ext>
            </a:extLst>
          </p:cNvPr>
          <p:cNvSpPr/>
          <p:nvPr/>
        </p:nvSpPr>
        <p:spPr>
          <a:xfrm>
            <a:off x="5099901" y="0"/>
            <a:ext cx="6346546" cy="649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391B66-3F6E-49FF-A2FC-A5BC2D08E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268D3-C482-4168-9607-1F7723904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9" y="847721"/>
            <a:ext cx="9281344" cy="5300129"/>
          </a:xfrm>
        </p:spPr>
        <p:txBody>
          <a:bodyPr>
            <a:normAutofit lnSpcReduction="10000"/>
          </a:bodyPr>
          <a:lstStyle/>
          <a:p>
            <a:r>
              <a:rPr lang="en-US"/>
              <a:t>Created a multi-flyby broad search tool using MCTS</a:t>
            </a:r>
          </a:p>
          <a:p>
            <a:endParaRPr lang="en-US"/>
          </a:p>
          <a:p>
            <a:r>
              <a:rPr lang="en-US"/>
              <a:t>Good balance between exploration and exploitation of the search space</a:t>
            </a:r>
          </a:p>
          <a:p>
            <a:endParaRPr lang="en-US"/>
          </a:p>
          <a:p>
            <a:r>
              <a:rPr lang="en-US"/>
              <a:t>Implemented </a:t>
            </a:r>
            <a:r>
              <a:rPr lang="el-GR"/>
              <a:t>Δ</a:t>
            </a:r>
            <a:r>
              <a:rPr lang="en-US"/>
              <a:t>VEGA orbit leveraging using a lookup table solution</a:t>
            </a:r>
          </a:p>
          <a:p>
            <a:endParaRPr lang="en-US"/>
          </a:p>
          <a:p>
            <a:r>
              <a:rPr lang="en-US"/>
              <a:t>Demonstrated algorithm’s capability to find multi-flyby sequences to Jupiter and Neptune</a:t>
            </a:r>
          </a:p>
          <a:p>
            <a:endParaRPr lang="en-US"/>
          </a:p>
          <a:p>
            <a:r>
              <a:rPr lang="en-US"/>
              <a:t>Future Work: V</a:t>
            </a:r>
            <a:r>
              <a:rPr lang="en-US" i="1" baseline="-25000">
                <a:cs typeface="Times New Roman" panose="02020603050405020304" pitchFamily="18" charset="0"/>
              </a:rPr>
              <a:t>∞</a:t>
            </a:r>
            <a:r>
              <a:rPr lang="en-US" i="1">
                <a:cs typeface="Times New Roman" panose="02020603050405020304" pitchFamily="18" charset="0"/>
              </a:rPr>
              <a:t> </a:t>
            </a:r>
            <a:r>
              <a:rPr lang="en-US">
                <a:cs typeface="Times New Roman" panose="02020603050405020304" pitchFamily="18" charset="0"/>
              </a:rPr>
              <a:t>leveraging of Venus, 3-D Flybys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5ABEC-B71D-4181-804F-2B6CE016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59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3DF4E-A7BE-458B-8A55-7565F7166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" y="855470"/>
            <a:ext cx="12018433" cy="53001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/>
          </a:p>
          <a:p>
            <a:pPr marL="0" indent="0" algn="ctr">
              <a:buNone/>
            </a:pPr>
            <a:r>
              <a:rPr lang="en-US" sz="4800"/>
              <a:t>For any questions regarding the paper</a:t>
            </a:r>
          </a:p>
          <a:p>
            <a:pPr marL="0" indent="0" algn="ctr">
              <a:buNone/>
            </a:pPr>
            <a:endParaRPr lang="en-US" sz="3200"/>
          </a:p>
          <a:p>
            <a:pPr marL="0" indent="0" algn="ctr">
              <a:buNone/>
            </a:pPr>
            <a:r>
              <a:rPr lang="en-US" sz="3600"/>
              <a:t>Please join Virtual Room </a:t>
            </a:r>
            <a:r>
              <a:rPr lang="en-US" sz="3600">
                <a:solidFill>
                  <a:schemeClr val="accent1"/>
                </a:solidFill>
              </a:rPr>
              <a:t>Trajectory Design and Optimization IV</a:t>
            </a:r>
            <a:r>
              <a:rPr lang="en-US" sz="3600"/>
              <a:t> on </a:t>
            </a:r>
            <a:r>
              <a:rPr lang="en-US" sz="3600">
                <a:solidFill>
                  <a:schemeClr val="accent1"/>
                </a:solidFill>
              </a:rPr>
              <a:t>August 12, 2020</a:t>
            </a:r>
            <a:r>
              <a:rPr lang="en-US" sz="3600"/>
              <a:t> at </a:t>
            </a:r>
            <a:r>
              <a:rPr lang="en-US" sz="3600">
                <a:solidFill>
                  <a:schemeClr val="accent1"/>
                </a:solidFill>
              </a:rPr>
              <a:t>11:20 AM </a:t>
            </a:r>
            <a:r>
              <a:rPr lang="en-US" sz="3600"/>
              <a:t>EST.</a:t>
            </a:r>
          </a:p>
          <a:p>
            <a:pPr marL="0" indent="0" algn="ctr">
              <a:buNone/>
            </a:pPr>
            <a:endParaRPr lang="en-US" sz="3600"/>
          </a:p>
          <a:p>
            <a:pPr marL="0" indent="0" algn="ctr">
              <a:buNone/>
            </a:pPr>
            <a:r>
              <a:rPr lang="en-US" sz="360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5B44E-8B1A-4A4A-9BDD-A39A209D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98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C263-AFBB-4C1E-9D8D-3CB18049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References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AD5E9FD-886F-4B8F-8AC4-72D974C3C2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8845706"/>
              </p:ext>
            </p:extLst>
          </p:nvPr>
        </p:nvGraphicFramePr>
        <p:xfrm>
          <a:off x="88900" y="847725"/>
          <a:ext cx="12018962" cy="5486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6964">
                  <a:extLst>
                    <a:ext uri="{9D8B030D-6E8A-4147-A177-3AD203B41FA5}">
                      <a16:colId xmlns:a16="http://schemas.microsoft.com/office/drawing/2014/main" val="2894996425"/>
                    </a:ext>
                  </a:extLst>
                </a:gridCol>
                <a:gridCol w="11381998">
                  <a:extLst>
                    <a:ext uri="{9D8B030D-6E8A-4147-A177-3AD203B41FA5}">
                      <a16:colId xmlns:a16="http://schemas.microsoft.com/office/drawing/2014/main" val="8274155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[1]</a:t>
                      </a:r>
                    </a:p>
                  </a:txBody>
                  <a:tcPr marT="182880" marB="182880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D. Hennes and D. Izzo, “Interplanetary trajectory planning with Monte Carlo tree search,” </a:t>
                      </a:r>
                      <a:r>
                        <a:rPr lang="en-US" sz="2400" i="1"/>
                        <a:t>IJCAI International Joint Conference on Artificial Intelligence</a:t>
                      </a:r>
                      <a:r>
                        <a:rPr lang="en-US" sz="2400"/>
                        <a:t>, Vol. 2015-Janua, No. </a:t>
                      </a:r>
                      <a:r>
                        <a:rPr lang="en-US" sz="2400" err="1"/>
                        <a:t>Ijcai</a:t>
                      </a:r>
                      <a:r>
                        <a:rPr lang="en-US" sz="2400"/>
                        <a:t>, 2015, pp. 769–775.</a:t>
                      </a:r>
                    </a:p>
                  </a:txBody>
                  <a:tcPr marT="182880" marB="182880"/>
                </a:tc>
                <a:extLst>
                  <a:ext uri="{0D108BD9-81ED-4DB2-BD59-A6C34878D82A}">
                    <a16:rowId xmlns:a16="http://schemas.microsoft.com/office/drawing/2014/main" val="20359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[2]</a:t>
                      </a:r>
                    </a:p>
                  </a:txBody>
                  <a:tcPr marT="182880" marB="182880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 S. Wagner and B. Wie, “Hybrid algorithm for multiple gravity-assist and impulsive Delta-V maneuvers,” </a:t>
                      </a:r>
                      <a:r>
                        <a:rPr lang="en-US" sz="2400" i="1"/>
                        <a:t>Journal of Guidance, Control, and Dynamics</a:t>
                      </a:r>
                      <a:r>
                        <a:rPr lang="en-US" sz="2400"/>
                        <a:t>, Vol. 38, No. 11, 2015, pp. 2096–2107, 10.2514/1.G000874.</a:t>
                      </a:r>
                    </a:p>
                  </a:txBody>
                  <a:tcPr marT="182880" marB="182880"/>
                </a:tc>
                <a:extLst>
                  <a:ext uri="{0D108BD9-81ED-4DB2-BD59-A6C34878D82A}">
                    <a16:rowId xmlns:a16="http://schemas.microsoft.com/office/drawing/2014/main" val="1200765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[3]</a:t>
                      </a:r>
                    </a:p>
                  </a:txBody>
                  <a:tcPr marT="182880" marB="182880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A. Sims, Jon; </a:t>
                      </a:r>
                      <a:r>
                        <a:rPr lang="en-US" sz="2400" err="1"/>
                        <a:t>Longuski</a:t>
                      </a:r>
                      <a:r>
                        <a:rPr lang="en-US" sz="2400"/>
                        <a:t>, James; </a:t>
                      </a:r>
                      <a:r>
                        <a:rPr lang="en-US" sz="2400" err="1"/>
                        <a:t>Staugler</a:t>
                      </a:r>
                      <a:r>
                        <a:rPr lang="en-US" sz="2400"/>
                        <a:t>, “V(infinity) Leveraging for Interplanetary Missions Multiple-</a:t>
                      </a:r>
                      <a:r>
                        <a:rPr lang="en-US" sz="2400" err="1"/>
                        <a:t>Revolutuion</a:t>
                      </a:r>
                      <a:r>
                        <a:rPr lang="en-US" sz="2400"/>
                        <a:t> Orbit Techniques,” </a:t>
                      </a:r>
                      <a:r>
                        <a:rPr lang="en-US" sz="2400" i="1"/>
                        <a:t>Journal of Guidance, Control, and Dynamics</a:t>
                      </a:r>
                      <a:r>
                        <a:rPr lang="en-US" sz="2400"/>
                        <a:t>, Vol. 20, No. 3, 1997, pp. 409–415.</a:t>
                      </a:r>
                    </a:p>
                  </a:txBody>
                  <a:tcPr marT="182880" marB="182880"/>
                </a:tc>
                <a:extLst>
                  <a:ext uri="{0D108BD9-81ED-4DB2-BD59-A6C34878D82A}">
                    <a16:rowId xmlns:a16="http://schemas.microsoft.com/office/drawing/2014/main" val="2660549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/>
                        <a:t>[4]</a:t>
                      </a:r>
                    </a:p>
                  </a:txBody>
                  <a:tcPr marT="182880" marB="182880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 B. Buffington, “Trajectory design for the </a:t>
                      </a:r>
                      <a:r>
                        <a:rPr lang="en-US" sz="2400" err="1"/>
                        <a:t>europa</a:t>
                      </a:r>
                      <a:r>
                        <a:rPr lang="en-US" sz="2400"/>
                        <a:t> clipper mission concept,” </a:t>
                      </a:r>
                      <a:r>
                        <a:rPr lang="en-US" sz="2400" i="1"/>
                        <a:t>AIAA/AAS Astrodynamics Specialist Conference 2014</a:t>
                      </a:r>
                      <a:r>
                        <a:rPr lang="en-US" sz="2400"/>
                        <a:t>, 2014.</a:t>
                      </a:r>
                    </a:p>
                  </a:txBody>
                  <a:tcPr marT="182880" marB="182880"/>
                </a:tc>
                <a:extLst>
                  <a:ext uri="{0D108BD9-81ED-4DB2-BD59-A6C34878D82A}">
                    <a16:rowId xmlns:a16="http://schemas.microsoft.com/office/drawing/2014/main" val="95590474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444C9-7CBB-42F6-BC2C-5F1FD8B7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5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81441940-DF0F-42F5-ADFB-9A66D7A55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733" y="517585"/>
            <a:ext cx="5932835" cy="522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0418A7-3D32-42C7-AA7E-EFA3FFAB0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FE97-9213-455F-8EF1-93F81B834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1"/>
            <a:ext cx="5932835" cy="5300129"/>
          </a:xfrm>
        </p:spPr>
        <p:txBody>
          <a:bodyPr>
            <a:normAutofit/>
          </a:bodyPr>
          <a:lstStyle/>
          <a:p>
            <a:r>
              <a:rPr lang="en-US"/>
              <a:t>Solution Space Complexity</a:t>
            </a:r>
          </a:p>
          <a:p>
            <a:pPr lvl="1"/>
            <a:r>
              <a:rPr lang="en-US"/>
              <a:t>With each additional flyby, another dimension is added to the solution space</a:t>
            </a:r>
          </a:p>
          <a:p>
            <a:pPr lvl="1"/>
            <a:endParaRPr lang="en-US"/>
          </a:p>
          <a:p>
            <a:r>
              <a:rPr lang="en-US"/>
              <a:t>Broad Search Role</a:t>
            </a:r>
          </a:p>
          <a:p>
            <a:pPr lvl="1"/>
            <a:r>
              <a:rPr lang="en-US"/>
              <a:t>Reduce solution space to only areas of interest</a:t>
            </a:r>
          </a:p>
          <a:p>
            <a:pPr lvl="1"/>
            <a:r>
              <a:rPr lang="en-US" b="1">
                <a:solidFill>
                  <a:schemeClr val="accent1"/>
                </a:solidFill>
              </a:rPr>
              <a:t>Solve for sequences</a:t>
            </a:r>
            <a:r>
              <a:rPr lang="en-US"/>
              <a:t> with rough timings to be converged in later steps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6931E-0D04-4AE8-99DE-9F81CEE73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2781AA-9948-4598-B450-E8D7961700A4}"/>
              </a:ext>
            </a:extLst>
          </p:cNvPr>
          <p:cNvSpPr/>
          <p:nvPr/>
        </p:nvSpPr>
        <p:spPr>
          <a:xfrm>
            <a:off x="936905" y="6123435"/>
            <a:ext cx="10318191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Broad searches are one of the first steps in trajectory design, by creating regions of interest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A3964-BF4E-4D4C-8910-070AA8387619}"/>
              </a:ext>
            </a:extLst>
          </p:cNvPr>
          <p:cNvSpPr txBox="1"/>
          <p:nvPr/>
        </p:nvSpPr>
        <p:spPr>
          <a:xfrm>
            <a:off x="6021733" y="517585"/>
            <a:ext cx="2158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Courtesy of JPL</a:t>
            </a:r>
          </a:p>
        </p:txBody>
      </p:sp>
    </p:spTree>
    <p:extLst>
      <p:ext uri="{BB962C8B-B14F-4D97-AF65-F5344CB8AC3E}">
        <p14:creationId xmlns:p14="http://schemas.microsoft.com/office/powerpoint/2010/main" val="508464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9D81DFD-F804-488D-B2CC-43FB8CBEF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05" r="6591" b="48903"/>
          <a:stretch/>
        </p:blipFill>
        <p:spPr bwMode="auto">
          <a:xfrm>
            <a:off x="7086600" y="685800"/>
            <a:ext cx="4748905" cy="18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Previous Broad Search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9" y="847722"/>
            <a:ext cx="6997701" cy="5275714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Evolutionary Algorithms</a:t>
            </a:r>
          </a:p>
          <a:p>
            <a:pPr lvl="1"/>
            <a:r>
              <a:rPr lang="en-US"/>
              <a:t>Improves ability to search after each generation</a:t>
            </a:r>
          </a:p>
          <a:p>
            <a:pPr lvl="1"/>
            <a:endParaRPr lang="en-US"/>
          </a:p>
          <a:p>
            <a:pPr lvl="1"/>
            <a:r>
              <a:rPr lang="en-US"/>
              <a:t>Examples:</a:t>
            </a:r>
          </a:p>
          <a:p>
            <a:pPr lvl="2"/>
            <a:r>
              <a:rPr lang="en-US"/>
              <a:t>Particle Swarm Optimization</a:t>
            </a:r>
          </a:p>
          <a:p>
            <a:pPr lvl="2"/>
            <a:r>
              <a:rPr lang="en-US"/>
              <a:t>Differential Evolution</a:t>
            </a:r>
          </a:p>
          <a:p>
            <a:pPr lvl="2"/>
            <a:r>
              <a:rPr lang="en-US"/>
              <a:t>Genetic Algorithms</a:t>
            </a:r>
          </a:p>
          <a:p>
            <a:pPr lvl="1"/>
            <a:endParaRPr lang="en-US"/>
          </a:p>
          <a:p>
            <a:r>
              <a:rPr lang="en-US"/>
              <a:t>Grid Search</a:t>
            </a:r>
          </a:p>
          <a:p>
            <a:pPr lvl="1"/>
            <a:r>
              <a:rPr lang="en-US"/>
              <a:t>Evenly Searches Solution Space</a:t>
            </a:r>
          </a:p>
          <a:p>
            <a:pPr lvl="1"/>
            <a:endParaRPr lang="en-US"/>
          </a:p>
          <a:p>
            <a:pPr lvl="1"/>
            <a:r>
              <a:rPr lang="en-US"/>
              <a:t>Examples:</a:t>
            </a:r>
          </a:p>
          <a:p>
            <a:pPr lvl="2"/>
            <a:r>
              <a:rPr lang="en-US"/>
              <a:t>Beam Search</a:t>
            </a:r>
          </a:p>
          <a:p>
            <a:pPr lvl="2"/>
            <a:r>
              <a:rPr lang="en-US"/>
              <a:t>Breadth-First Search</a:t>
            </a:r>
          </a:p>
          <a:p>
            <a:pPr lvl="2"/>
            <a:r>
              <a:rPr lang="en-US"/>
              <a:t>Depth-First Search</a:t>
            </a:r>
          </a:p>
          <a:p>
            <a:pPr lvl="2"/>
            <a:r>
              <a:rPr lang="en-US"/>
              <a:t>Lazy Race Tree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08540C-67DA-44AD-BDF6-39F4863A2DB3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Grid searches are computationally expensive, but using heuristics reduces the cost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8EEC29-AB35-4139-9580-E1BCE6E525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32" t="5508" r="6066" b="2273"/>
          <a:stretch/>
        </p:blipFill>
        <p:spPr>
          <a:xfrm>
            <a:off x="7543168" y="2906706"/>
            <a:ext cx="3401161" cy="281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145C0A-B1E8-4A70-B4F4-384B1C258C1B}"/>
              </a:ext>
            </a:extLst>
          </p:cNvPr>
          <p:cNvSpPr txBox="1"/>
          <p:nvPr/>
        </p:nvSpPr>
        <p:spPr>
          <a:xfrm>
            <a:off x="8278746" y="2453546"/>
            <a:ext cx="269965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/>
              <a:t>Genetic Algorithm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B117E-3597-45E2-9C66-EB349E9F917A}"/>
              </a:ext>
            </a:extLst>
          </p:cNvPr>
          <p:cNvSpPr txBox="1"/>
          <p:nvPr/>
        </p:nvSpPr>
        <p:spPr>
          <a:xfrm>
            <a:off x="8380802" y="5726106"/>
            <a:ext cx="269965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/>
              <a:t>Grid Search Dispersion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C0F681-8643-41A1-B6FA-881C716BEEBC}"/>
              </a:ext>
            </a:extLst>
          </p:cNvPr>
          <p:cNvSpPr txBox="1"/>
          <p:nvPr/>
        </p:nvSpPr>
        <p:spPr>
          <a:xfrm>
            <a:off x="8776560" y="822678"/>
            <a:ext cx="1704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Courtesy of MATLAB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0D0D2D8-A95E-4603-89E1-D00DA8489A8A}"/>
              </a:ext>
            </a:extLst>
          </p:cNvPr>
          <p:cNvGrpSpPr/>
          <p:nvPr/>
        </p:nvGrpSpPr>
        <p:grpSpPr>
          <a:xfrm>
            <a:off x="10919108" y="2975429"/>
            <a:ext cx="680515" cy="2455278"/>
            <a:chOff x="7897044" y="8129072"/>
            <a:chExt cx="680515" cy="24552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A8A72E-31E4-469D-9471-66D60E035EC7}"/>
                </a:ext>
              </a:extLst>
            </p:cNvPr>
            <p:cNvSpPr/>
            <p:nvPr/>
          </p:nvSpPr>
          <p:spPr>
            <a:xfrm>
              <a:off x="7897044" y="8213712"/>
              <a:ext cx="246185" cy="2286000"/>
            </a:xfrm>
            <a:prstGeom prst="rect">
              <a:avLst/>
            </a:prstGeom>
            <a:gradFill flip="none" rotWithShape="1">
              <a:gsLst>
                <a:gs pos="0">
                  <a:srgbClr val="6E5DBE"/>
                </a:gs>
                <a:gs pos="33000">
                  <a:srgbClr val="5994FD"/>
                </a:gs>
                <a:gs pos="66000">
                  <a:srgbClr val="67D5CE"/>
                </a:gs>
                <a:gs pos="100000">
                  <a:srgbClr val="D8D085"/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D34CB55-837B-46F6-8DF7-2FC88101C155}"/>
                </a:ext>
              </a:extLst>
            </p:cNvPr>
            <p:cNvCxnSpPr/>
            <p:nvPr/>
          </p:nvCxnSpPr>
          <p:spPr>
            <a:xfrm>
              <a:off x="8032329" y="8213712"/>
              <a:ext cx="1111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5936FE9-3BB1-4E19-8A1A-AE6689C9472D}"/>
                </a:ext>
              </a:extLst>
            </p:cNvPr>
            <p:cNvSpPr txBox="1"/>
            <p:nvPr/>
          </p:nvSpPr>
          <p:spPr>
            <a:xfrm>
              <a:off x="8143229" y="8129072"/>
              <a:ext cx="423863" cy="169277"/>
            </a:xfrm>
            <a:prstGeom prst="rect">
              <a:avLst/>
            </a:prstGeom>
            <a:noFill/>
          </p:spPr>
          <p:txBody>
            <a:bodyPr wrap="square" lIns="45720" tIns="0" rIns="0" bIns="0" rtlCol="0">
              <a:spAutoFit/>
            </a:bodyPr>
            <a:lstStyle/>
            <a:p>
              <a:r>
                <a:rPr lang="en-US" sz="1100"/>
                <a:t>1.00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FE19066-0267-4F98-B336-60690CFCAC72}"/>
                </a:ext>
              </a:extLst>
            </p:cNvPr>
            <p:cNvCxnSpPr/>
            <p:nvPr/>
          </p:nvCxnSpPr>
          <p:spPr>
            <a:xfrm>
              <a:off x="8032104" y="10499712"/>
              <a:ext cx="1111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8CE27B0-857F-4D69-A4F3-3D55110AA50B}"/>
                </a:ext>
              </a:extLst>
            </p:cNvPr>
            <p:cNvCxnSpPr/>
            <p:nvPr/>
          </p:nvCxnSpPr>
          <p:spPr>
            <a:xfrm>
              <a:off x="8032104" y="9356712"/>
              <a:ext cx="1111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EB4E88B-C471-4D45-BDBF-DE82B635843A}"/>
                </a:ext>
              </a:extLst>
            </p:cNvPr>
            <p:cNvCxnSpPr/>
            <p:nvPr/>
          </p:nvCxnSpPr>
          <p:spPr>
            <a:xfrm>
              <a:off x="8032104" y="9917277"/>
              <a:ext cx="1111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7C8786-BC76-4189-A246-D35F026D43FC}"/>
                </a:ext>
              </a:extLst>
            </p:cNvPr>
            <p:cNvCxnSpPr/>
            <p:nvPr/>
          </p:nvCxnSpPr>
          <p:spPr>
            <a:xfrm>
              <a:off x="8025108" y="8780640"/>
              <a:ext cx="1111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16C220-232E-4458-9295-C46A52D9B9E5}"/>
                </a:ext>
              </a:extLst>
            </p:cNvPr>
            <p:cNvSpPr txBox="1"/>
            <p:nvPr/>
          </p:nvSpPr>
          <p:spPr>
            <a:xfrm>
              <a:off x="8143229" y="8696001"/>
              <a:ext cx="423863" cy="169277"/>
            </a:xfrm>
            <a:prstGeom prst="rect">
              <a:avLst/>
            </a:prstGeom>
            <a:noFill/>
          </p:spPr>
          <p:txBody>
            <a:bodyPr wrap="square" lIns="45720" tIns="0" rIns="0" bIns="0" rtlCol="0">
              <a:spAutoFit/>
            </a:bodyPr>
            <a:lstStyle/>
            <a:p>
              <a:r>
                <a:rPr lang="en-US" sz="1100"/>
                <a:t>0.75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5650BF-2727-4DC3-AE7F-3F0C00F983A3}"/>
                </a:ext>
              </a:extLst>
            </p:cNvPr>
            <p:cNvSpPr txBox="1"/>
            <p:nvPr/>
          </p:nvSpPr>
          <p:spPr>
            <a:xfrm>
              <a:off x="8143229" y="9272073"/>
              <a:ext cx="423863" cy="169277"/>
            </a:xfrm>
            <a:prstGeom prst="rect">
              <a:avLst/>
            </a:prstGeom>
            <a:noFill/>
          </p:spPr>
          <p:txBody>
            <a:bodyPr wrap="square" lIns="45720" tIns="0" rIns="0" bIns="0" rtlCol="0">
              <a:spAutoFit/>
            </a:bodyPr>
            <a:lstStyle/>
            <a:p>
              <a:r>
                <a:rPr lang="en-US" sz="1100"/>
                <a:t>0.50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8F836CF-0159-4F46-8BF4-203F20DBB702}"/>
                </a:ext>
              </a:extLst>
            </p:cNvPr>
            <p:cNvSpPr txBox="1"/>
            <p:nvPr/>
          </p:nvSpPr>
          <p:spPr>
            <a:xfrm>
              <a:off x="8153696" y="9830364"/>
              <a:ext cx="423863" cy="169277"/>
            </a:xfrm>
            <a:prstGeom prst="rect">
              <a:avLst/>
            </a:prstGeom>
            <a:noFill/>
          </p:spPr>
          <p:txBody>
            <a:bodyPr wrap="square" lIns="45720" tIns="0" rIns="0" bIns="0" rtlCol="0">
              <a:spAutoFit/>
            </a:bodyPr>
            <a:lstStyle/>
            <a:p>
              <a:r>
                <a:rPr lang="en-US" sz="1100"/>
                <a:t>0.25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2CB19B-C588-4B8E-860A-E89B483C7D71}"/>
                </a:ext>
              </a:extLst>
            </p:cNvPr>
            <p:cNvSpPr txBox="1"/>
            <p:nvPr/>
          </p:nvSpPr>
          <p:spPr>
            <a:xfrm>
              <a:off x="8153696" y="10415073"/>
              <a:ext cx="423863" cy="169277"/>
            </a:xfrm>
            <a:prstGeom prst="rect">
              <a:avLst/>
            </a:prstGeom>
            <a:noFill/>
          </p:spPr>
          <p:txBody>
            <a:bodyPr wrap="square" lIns="45720" tIns="0" rIns="0" bIns="0" rtlCol="0">
              <a:spAutoFit/>
            </a:bodyPr>
            <a:lstStyle/>
            <a:p>
              <a:r>
                <a:rPr lang="en-US" sz="1100"/>
                <a:t>0.01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5260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7ABAF-1CDF-4FB3-A42C-25A85672B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F2E9-6994-4696-9EC0-C3A4454BF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9" y="847721"/>
            <a:ext cx="6007102" cy="5300129"/>
          </a:xfrm>
        </p:spPr>
        <p:txBody>
          <a:bodyPr/>
          <a:lstStyle/>
          <a:p>
            <a:r>
              <a:rPr lang="en-US"/>
              <a:t>Create a tool to </a:t>
            </a:r>
            <a:r>
              <a:rPr lang="en-US" b="1">
                <a:solidFill>
                  <a:schemeClr val="accent1"/>
                </a:solidFill>
              </a:rPr>
              <a:t>find multi-flyby sequences</a:t>
            </a:r>
            <a:r>
              <a:rPr lang="en-US"/>
              <a:t> given solution space</a:t>
            </a:r>
          </a:p>
          <a:p>
            <a:endParaRPr lang="en-US"/>
          </a:p>
          <a:p>
            <a:r>
              <a:rPr lang="en-US"/>
              <a:t>Rank solutions based off their viability for optimization</a:t>
            </a:r>
          </a:p>
          <a:p>
            <a:endParaRPr lang="en-US"/>
          </a:p>
          <a:p>
            <a:r>
              <a:rPr lang="en-US"/>
              <a:t>Include the option for a ΔVEGA orbit in the solution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91BB9-B372-4BFC-AFAB-9F78732F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329A062F-B666-444A-8391-9D6935D021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42" t="3365" r="12801" b="5799"/>
          <a:stretch/>
        </p:blipFill>
        <p:spPr>
          <a:xfrm>
            <a:off x="6170269" y="583230"/>
            <a:ext cx="5549605" cy="543107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3111228-CF56-42F5-B3F8-FBD9B579986C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The inclusion of ΔVEGA orbits provides a diverse set of possible trajectories to explore</a:t>
            </a:r>
          </a:p>
        </p:txBody>
      </p:sp>
    </p:spTree>
    <p:extLst>
      <p:ext uri="{BB962C8B-B14F-4D97-AF65-F5344CB8AC3E}">
        <p14:creationId xmlns:p14="http://schemas.microsoft.com/office/powerpoint/2010/main" val="948407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Intro to </a:t>
            </a:r>
            <a:r>
              <a:rPr lang="en-US" b="1"/>
              <a:t>M</a:t>
            </a:r>
            <a:r>
              <a:rPr lang="en-US"/>
              <a:t>onte </a:t>
            </a:r>
            <a:r>
              <a:rPr lang="en-US" b="1"/>
              <a:t>C</a:t>
            </a:r>
            <a:r>
              <a:rPr lang="en-US"/>
              <a:t>arlo </a:t>
            </a:r>
            <a:r>
              <a:rPr lang="en-US" b="1"/>
              <a:t>T</a:t>
            </a:r>
            <a:r>
              <a:rPr lang="en-US"/>
              <a:t>ree </a:t>
            </a:r>
            <a:r>
              <a:rPr lang="en-US" b="1"/>
              <a:t>S</a:t>
            </a:r>
            <a:r>
              <a:rPr lang="en-US"/>
              <a:t>earches (MCTS)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9" y="847721"/>
            <a:ext cx="6943268" cy="5300129"/>
          </a:xfrm>
        </p:spPr>
        <p:txBody>
          <a:bodyPr/>
          <a:lstStyle/>
          <a:p>
            <a:r>
              <a:rPr lang="en-US"/>
              <a:t>Used in competitive game AI </a:t>
            </a:r>
            <a:br>
              <a:rPr lang="en-US"/>
            </a:br>
            <a:r>
              <a:rPr lang="en-US"/>
              <a:t>(GO, Chess, etc.)</a:t>
            </a:r>
            <a:br>
              <a:rPr lang="en-US"/>
            </a:br>
            <a:endParaRPr lang="en-US"/>
          </a:p>
          <a:p>
            <a:r>
              <a:rPr lang="en-US"/>
              <a:t>Each node,    , is one possible state</a:t>
            </a:r>
            <a:br>
              <a:rPr lang="en-US"/>
            </a:br>
            <a:r>
              <a:rPr lang="en-US"/>
              <a:t> </a:t>
            </a:r>
          </a:p>
          <a:p>
            <a:r>
              <a:rPr lang="en-US"/>
              <a:t>Lines are transitions between states</a:t>
            </a:r>
            <a:br>
              <a:rPr lang="en-US"/>
            </a:br>
            <a:endParaRPr lang="en-US"/>
          </a:p>
          <a:p>
            <a:r>
              <a:rPr lang="en-US"/>
              <a:t>Uses </a:t>
            </a:r>
            <a:r>
              <a:rPr lang="en-US" b="1">
                <a:solidFill>
                  <a:schemeClr val="accent1"/>
                </a:solidFill>
              </a:rPr>
              <a:t>heuristics to narrow search options</a:t>
            </a:r>
            <a:r>
              <a:rPr lang="en-US"/>
              <a:t> to optimal candidates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MCTS works best in environments with random behavior and minimal observability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4A9280-7BBD-480B-A741-0C56CA1C1476}"/>
              </a:ext>
            </a:extLst>
          </p:cNvPr>
          <p:cNvSpPr/>
          <p:nvPr/>
        </p:nvSpPr>
        <p:spPr>
          <a:xfrm>
            <a:off x="8722430" y="1959153"/>
            <a:ext cx="457200" cy="4572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035B9B-CA70-4150-B1B4-ED77547D1DF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8951030" y="1491067"/>
            <a:ext cx="0" cy="4680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FDDD6B-02E4-47C9-A47D-5DA5C7C77377}"/>
              </a:ext>
            </a:extLst>
          </p:cNvPr>
          <p:cNvCxnSpPr>
            <a:cxnSpLocks/>
          </p:cNvCxnSpPr>
          <p:nvPr/>
        </p:nvCxnSpPr>
        <p:spPr>
          <a:xfrm>
            <a:off x="8951030" y="1022981"/>
            <a:ext cx="0" cy="468086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3A82B7-4899-4397-8868-AE2FDEA89CE3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>
            <a:off x="8951030" y="2416353"/>
            <a:ext cx="2973" cy="119888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8BFA9239-3D09-4A70-94CA-D3E9343D645C}"/>
              </a:ext>
            </a:extLst>
          </p:cNvPr>
          <p:cNvSpPr/>
          <p:nvPr/>
        </p:nvSpPr>
        <p:spPr>
          <a:xfrm>
            <a:off x="8725403" y="3615236"/>
            <a:ext cx="457200" cy="4572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412414C-A9A4-4B4F-B95E-0531DF566893}"/>
              </a:ext>
            </a:extLst>
          </p:cNvPr>
          <p:cNvCxnSpPr/>
          <p:nvPr/>
        </p:nvCxnSpPr>
        <p:spPr>
          <a:xfrm flipV="1">
            <a:off x="9190517" y="954833"/>
            <a:ext cx="0" cy="93617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3EC2ADD-186B-4C07-A095-8CAD18C0A28E}"/>
              </a:ext>
            </a:extLst>
          </p:cNvPr>
          <p:cNvSpPr txBox="1"/>
          <p:nvPr/>
        </p:nvSpPr>
        <p:spPr>
          <a:xfrm>
            <a:off x="9190517" y="1195683"/>
            <a:ext cx="1774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accent1"/>
                </a:solidFill>
              </a:rPr>
              <a:t>To Root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8EBACA-8B5D-43D8-962D-D7F828176FE3}"/>
              </a:ext>
            </a:extLst>
          </p:cNvPr>
          <p:cNvSpPr txBox="1"/>
          <p:nvPr/>
        </p:nvSpPr>
        <p:spPr>
          <a:xfrm>
            <a:off x="9190516" y="1959153"/>
            <a:ext cx="2260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Parent Node</a:t>
            </a:r>
          </a:p>
        </p:txBody>
      </p:sp>
      <p:sp>
        <p:nvSpPr>
          <p:cNvPr id="15" name="Callout: Bent Line with No Border 14">
            <a:extLst>
              <a:ext uri="{FF2B5EF4-FFF2-40B4-BE49-F238E27FC236}">
                <a16:creationId xmlns:a16="http://schemas.microsoft.com/office/drawing/2014/main" id="{31D2437D-F961-4898-A527-14199D603904}"/>
              </a:ext>
            </a:extLst>
          </p:cNvPr>
          <p:cNvSpPr/>
          <p:nvPr/>
        </p:nvSpPr>
        <p:spPr>
          <a:xfrm>
            <a:off x="9818913" y="2951023"/>
            <a:ext cx="1947416" cy="359228"/>
          </a:xfrm>
          <a:prstGeom prst="callout2">
            <a:avLst>
              <a:gd name="adj1" fmla="val 49052"/>
              <a:gd name="adj2" fmla="val -2329"/>
              <a:gd name="adj3" fmla="val 49053"/>
              <a:gd name="adj4" fmla="val -15333"/>
              <a:gd name="adj5" fmla="val 182197"/>
              <a:gd name="adj6" fmla="val -35849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solidFill>
                  <a:schemeClr val="accent1"/>
                </a:solidFill>
              </a:rPr>
              <a:t>Leaf Node (No Children)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AFB515-3DD6-4E9C-B014-473E366D5F20}"/>
              </a:ext>
            </a:extLst>
          </p:cNvPr>
          <p:cNvSpPr txBox="1"/>
          <p:nvPr/>
        </p:nvSpPr>
        <p:spPr>
          <a:xfrm>
            <a:off x="9190516" y="3613003"/>
            <a:ext cx="275324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Current Node</a:t>
            </a:r>
          </a:p>
          <a:p>
            <a:r>
              <a:rPr lang="en-US" sz="2000" u="sng"/>
              <a:t>Properties</a:t>
            </a:r>
            <a:r>
              <a:rPr lang="en-US" sz="200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State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Reward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Visits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Constraints met?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DFD207F6-0E5F-4CB3-93EB-803F508410BD}"/>
              </a:ext>
            </a:extLst>
          </p:cNvPr>
          <p:cNvSpPr/>
          <p:nvPr/>
        </p:nvSpPr>
        <p:spPr>
          <a:xfrm rot="10800000">
            <a:off x="8266737" y="1022981"/>
            <a:ext cx="388913" cy="3049455"/>
          </a:xfrm>
          <a:prstGeom prst="rightBrace">
            <a:avLst>
              <a:gd name="adj1" fmla="val 10575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23C3FC-C971-485F-93FC-77500CEE9A68}"/>
              </a:ext>
            </a:extLst>
          </p:cNvPr>
          <p:cNvSpPr txBox="1"/>
          <p:nvPr/>
        </p:nvSpPr>
        <p:spPr>
          <a:xfrm>
            <a:off x="6424548" y="2316875"/>
            <a:ext cx="1774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1"/>
                </a:solidFill>
              </a:rPr>
              <a:t>Branch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62E5F-33FD-4B3F-A38B-C438D98F8CA8}"/>
              </a:ext>
            </a:extLst>
          </p:cNvPr>
          <p:cNvSpPr/>
          <p:nvPr/>
        </p:nvSpPr>
        <p:spPr>
          <a:xfrm>
            <a:off x="2519795" y="2246119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49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Application to Broach Trajectory Searches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2"/>
            <a:ext cx="6648518" cy="5275714"/>
          </a:xfrm>
        </p:spPr>
        <p:txBody>
          <a:bodyPr>
            <a:normAutofit fontScale="92500" lnSpcReduction="20000"/>
          </a:bodyPr>
          <a:lstStyle/>
          <a:p>
            <a:r>
              <a:rPr lang="en-US" sz="2400"/>
              <a:t>Goal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Explore only the sequences that show promise while ignoring sequences that break constraints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endParaRPr lang="en-US" sz="100"/>
          </a:p>
          <a:p>
            <a:r>
              <a:rPr lang="en-US" sz="2400"/>
              <a:t>Angular Grid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Angular grids patterns better suit orbit conics than Cartesian grid patterns</a:t>
            </a:r>
          </a:p>
          <a:p>
            <a:pPr lvl="1"/>
            <a:endParaRPr lang="en-US" sz="100"/>
          </a:p>
          <a:p>
            <a:r>
              <a:rPr lang="en-US" sz="2400"/>
              <a:t>Node Properties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State: (Planetary NAIF ID, Encounter Epoch)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ΔV used to reach point in trajectory</a:t>
            </a:r>
          </a:p>
          <a:p>
            <a:pPr lvl="1"/>
            <a:endParaRPr lang="en-US" sz="100"/>
          </a:p>
          <a:p>
            <a:r>
              <a:rPr lang="en-US" sz="2400"/>
              <a:t>Constraints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Flyby Altitude/Bending Angle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ΔV Budget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/>
              <a:t>Maximum C3</a:t>
            </a:r>
          </a:p>
          <a:p>
            <a:pPr lvl="1"/>
            <a:endParaRPr lang="en-US" sz="100"/>
          </a:p>
          <a:p>
            <a:pPr>
              <a:lnSpc>
                <a:spcPct val="120000"/>
              </a:lnSpc>
            </a:pPr>
            <a:r>
              <a:rPr lang="en-US" sz="2400"/>
              <a:t>Tree is </a:t>
            </a:r>
            <a:r>
              <a:rPr lang="en-US" sz="2400" b="1">
                <a:solidFill>
                  <a:schemeClr val="accent1"/>
                </a:solidFill>
              </a:rPr>
              <a:t>built using a loop of four steps</a:t>
            </a:r>
            <a:br>
              <a:rPr lang="en-US" sz="2400"/>
            </a:br>
            <a:r>
              <a:rPr lang="en-US" sz="2000"/>
              <a:t>Selection → Expansion → Simulation → Backprop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Each node in a sequence is connected by a Lambert arc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D194AA-F06C-4F26-A26D-4BAF2AC1F66C}"/>
              </a:ext>
            </a:extLst>
          </p:cNvPr>
          <p:cNvGrpSpPr/>
          <p:nvPr/>
        </p:nvGrpSpPr>
        <p:grpSpPr>
          <a:xfrm>
            <a:off x="6627044" y="1065229"/>
            <a:ext cx="4996206" cy="4896286"/>
            <a:chOff x="6627044" y="1065229"/>
            <a:chExt cx="4996206" cy="489628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8431683-6749-4BDE-87E1-46F7D275C7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389" t="6418" r="8116" b="5087"/>
            <a:stretch/>
          </p:blipFill>
          <p:spPr>
            <a:xfrm>
              <a:off x="6627044" y="1065229"/>
              <a:ext cx="4996206" cy="4896286"/>
            </a:xfrm>
            <a:prstGeom prst="rect">
              <a:avLst/>
            </a:prstGeom>
          </p:spPr>
        </p:pic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2696194-2CE6-4271-864E-C284E67E0F59}"/>
                </a:ext>
              </a:extLst>
            </p:cNvPr>
            <p:cNvSpPr/>
            <p:nvPr/>
          </p:nvSpPr>
          <p:spPr>
            <a:xfrm>
              <a:off x="8915399" y="3029902"/>
              <a:ext cx="685800" cy="685800"/>
            </a:xfrm>
            <a:prstGeom prst="arc">
              <a:avLst>
                <a:gd name="adj1" fmla="val 17283461"/>
                <a:gd name="adj2" fmla="val 0"/>
              </a:avLst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05714C-D866-4E78-9FFA-F7DC60DF5287}"/>
                </a:ext>
              </a:extLst>
            </p:cNvPr>
            <p:cNvSpPr/>
            <p:nvPr/>
          </p:nvSpPr>
          <p:spPr>
            <a:xfrm>
              <a:off x="9366737" y="2965937"/>
              <a:ext cx="404447" cy="322386"/>
            </a:xfrm>
            <a:custGeom>
              <a:avLst/>
              <a:gdLst>
                <a:gd name="connsiteX0" fmla="*/ 0 w 515816"/>
                <a:gd name="connsiteY0" fmla="*/ 416170 h 416170"/>
                <a:gd name="connsiteX1" fmla="*/ 416169 w 515816"/>
                <a:gd name="connsiteY1" fmla="*/ 0 h 416170"/>
                <a:gd name="connsiteX2" fmla="*/ 515816 w 515816"/>
                <a:gd name="connsiteY2" fmla="*/ 164124 h 416170"/>
                <a:gd name="connsiteX3" fmla="*/ 0 w 515816"/>
                <a:gd name="connsiteY3" fmla="*/ 416170 h 416170"/>
                <a:gd name="connsiteX0" fmla="*/ 0 w 422032"/>
                <a:gd name="connsiteY0" fmla="*/ 334109 h 334109"/>
                <a:gd name="connsiteX1" fmla="*/ 322385 w 422032"/>
                <a:gd name="connsiteY1" fmla="*/ 0 h 334109"/>
                <a:gd name="connsiteX2" fmla="*/ 422032 w 422032"/>
                <a:gd name="connsiteY2" fmla="*/ 164124 h 334109"/>
                <a:gd name="connsiteX3" fmla="*/ 0 w 422032"/>
                <a:gd name="connsiteY3" fmla="*/ 334109 h 334109"/>
                <a:gd name="connsiteX0" fmla="*/ 0 w 398586"/>
                <a:gd name="connsiteY0" fmla="*/ 328248 h 328248"/>
                <a:gd name="connsiteX1" fmla="*/ 298939 w 398586"/>
                <a:gd name="connsiteY1" fmla="*/ 0 h 328248"/>
                <a:gd name="connsiteX2" fmla="*/ 398586 w 398586"/>
                <a:gd name="connsiteY2" fmla="*/ 164124 h 328248"/>
                <a:gd name="connsiteX3" fmla="*/ 0 w 398586"/>
                <a:gd name="connsiteY3" fmla="*/ 328248 h 328248"/>
                <a:gd name="connsiteX0" fmla="*/ 0 w 404447"/>
                <a:gd name="connsiteY0" fmla="*/ 322386 h 322386"/>
                <a:gd name="connsiteX1" fmla="*/ 304800 w 404447"/>
                <a:gd name="connsiteY1" fmla="*/ 0 h 322386"/>
                <a:gd name="connsiteX2" fmla="*/ 404447 w 404447"/>
                <a:gd name="connsiteY2" fmla="*/ 164124 h 322386"/>
                <a:gd name="connsiteX3" fmla="*/ 0 w 404447"/>
                <a:gd name="connsiteY3" fmla="*/ 322386 h 322386"/>
                <a:gd name="connsiteX0" fmla="*/ 0 w 404447"/>
                <a:gd name="connsiteY0" fmla="*/ 322386 h 322386"/>
                <a:gd name="connsiteX1" fmla="*/ 304800 w 404447"/>
                <a:gd name="connsiteY1" fmla="*/ 0 h 322386"/>
                <a:gd name="connsiteX2" fmla="*/ 404447 w 404447"/>
                <a:gd name="connsiteY2" fmla="*/ 164124 h 322386"/>
                <a:gd name="connsiteX3" fmla="*/ 0 w 404447"/>
                <a:gd name="connsiteY3" fmla="*/ 322386 h 322386"/>
                <a:gd name="connsiteX0" fmla="*/ 0 w 404447"/>
                <a:gd name="connsiteY0" fmla="*/ 322386 h 322386"/>
                <a:gd name="connsiteX1" fmla="*/ 304800 w 404447"/>
                <a:gd name="connsiteY1" fmla="*/ 0 h 322386"/>
                <a:gd name="connsiteX2" fmla="*/ 404447 w 404447"/>
                <a:gd name="connsiteY2" fmla="*/ 164124 h 322386"/>
                <a:gd name="connsiteX3" fmla="*/ 0 w 404447"/>
                <a:gd name="connsiteY3" fmla="*/ 322386 h 32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447" h="322386">
                  <a:moveTo>
                    <a:pt x="0" y="322386"/>
                  </a:moveTo>
                  <a:cubicBezTo>
                    <a:pt x="60569" y="209063"/>
                    <a:pt x="203200" y="107462"/>
                    <a:pt x="304800" y="0"/>
                  </a:cubicBezTo>
                  <a:lnTo>
                    <a:pt x="404447" y="164124"/>
                  </a:lnTo>
                  <a:cubicBezTo>
                    <a:pt x="269631" y="216878"/>
                    <a:pt x="152401" y="293078"/>
                    <a:pt x="0" y="3223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96D570-E0E3-4357-B301-659722812068}"/>
                </a:ext>
              </a:extLst>
            </p:cNvPr>
            <p:cNvSpPr txBox="1"/>
            <p:nvPr/>
          </p:nvSpPr>
          <p:spPr>
            <a:xfrm>
              <a:off x="9500618" y="3058896"/>
              <a:ext cx="86048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l-GR" sz="1200">
                  <a:latin typeface="Calibri" panose="020F0502020204030204" pitchFamily="34" charset="0"/>
                  <a:cs typeface="Calibri" panose="020F0502020204030204" pitchFamily="34" charset="0"/>
                </a:rPr>
                <a:t>δ</a:t>
              </a:r>
              <a:endParaRPr lang="en-US" sz="1200"/>
            </a:p>
          </p:txBody>
        </p:sp>
      </p:grpSp>
      <p:sp>
        <p:nvSpPr>
          <p:cNvPr id="14" name="Callout: Bent Line with No Border 13">
            <a:extLst>
              <a:ext uri="{FF2B5EF4-FFF2-40B4-BE49-F238E27FC236}">
                <a16:creationId xmlns:a16="http://schemas.microsoft.com/office/drawing/2014/main" id="{34A24E72-2B97-4E26-8A77-D0C8355A93CD}"/>
              </a:ext>
            </a:extLst>
          </p:cNvPr>
          <p:cNvSpPr/>
          <p:nvPr/>
        </p:nvSpPr>
        <p:spPr>
          <a:xfrm>
            <a:off x="8759467" y="3489654"/>
            <a:ext cx="1947416" cy="359228"/>
          </a:xfrm>
          <a:prstGeom prst="callout2">
            <a:avLst>
              <a:gd name="adj1" fmla="val 49052"/>
              <a:gd name="adj2" fmla="val 2028"/>
              <a:gd name="adj3" fmla="val 49053"/>
              <a:gd name="adj4" fmla="val -9524"/>
              <a:gd name="adj5" fmla="val 124465"/>
              <a:gd name="adj6" fmla="val -14550"/>
            </a:avLst>
          </a:pr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>
                <a:solidFill>
                  <a:schemeClr val="tx1"/>
                </a:solidFill>
              </a:rPr>
              <a:t>Launch Node</a:t>
            </a:r>
          </a:p>
        </p:txBody>
      </p:sp>
      <p:sp>
        <p:nvSpPr>
          <p:cNvPr id="16" name="Callout: Bent Line with No Border 15">
            <a:extLst>
              <a:ext uri="{FF2B5EF4-FFF2-40B4-BE49-F238E27FC236}">
                <a16:creationId xmlns:a16="http://schemas.microsoft.com/office/drawing/2014/main" id="{89443133-2D5A-4BE0-9F68-32C15872AC35}"/>
              </a:ext>
            </a:extLst>
          </p:cNvPr>
          <p:cNvSpPr/>
          <p:nvPr/>
        </p:nvSpPr>
        <p:spPr>
          <a:xfrm>
            <a:off x="9771184" y="1100589"/>
            <a:ext cx="1947416" cy="359228"/>
          </a:xfrm>
          <a:prstGeom prst="callout2">
            <a:avLst>
              <a:gd name="adj1" fmla="val 49052"/>
              <a:gd name="adj2" fmla="val 2028"/>
              <a:gd name="adj3" fmla="val 49053"/>
              <a:gd name="adj4" fmla="val -9524"/>
              <a:gd name="adj5" fmla="val 69357"/>
              <a:gd name="adj6" fmla="val -22779"/>
            </a:avLst>
          </a:pr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>
                <a:solidFill>
                  <a:schemeClr val="tx1"/>
                </a:solidFill>
              </a:rPr>
              <a:t>Arrival Node</a:t>
            </a:r>
          </a:p>
        </p:txBody>
      </p:sp>
    </p:spTree>
    <p:extLst>
      <p:ext uri="{BB962C8B-B14F-4D97-AF65-F5344CB8AC3E}">
        <p14:creationId xmlns:p14="http://schemas.microsoft.com/office/powerpoint/2010/main" val="2842858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E0856D-9779-40BF-B161-375F3A1199F7}"/>
              </a:ext>
            </a:extLst>
          </p:cNvPr>
          <p:cNvCxnSpPr>
            <a:cxnSpLocks/>
            <a:stCxn id="37" idx="7"/>
            <a:endCxn id="24" idx="3"/>
          </p:cNvCxnSpPr>
          <p:nvPr/>
        </p:nvCxnSpPr>
        <p:spPr>
          <a:xfrm flipV="1">
            <a:off x="9901587" y="3165526"/>
            <a:ext cx="477808" cy="483093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0C3A76A-E980-4161-8825-0E29039D255E}"/>
              </a:ext>
            </a:extLst>
          </p:cNvPr>
          <p:cNvCxnSpPr>
            <a:cxnSpLocks/>
            <a:stCxn id="24" idx="1"/>
            <a:endCxn id="16" idx="5"/>
          </p:cNvCxnSpPr>
          <p:nvPr/>
        </p:nvCxnSpPr>
        <p:spPr>
          <a:xfrm flipH="1" flipV="1">
            <a:off x="9897267" y="2526133"/>
            <a:ext cx="482128" cy="477749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225140-AD64-4A89-8E92-FEF1D440238D}"/>
              </a:ext>
            </a:extLst>
          </p:cNvPr>
          <p:cNvCxnSpPr/>
          <p:nvPr/>
        </p:nvCxnSpPr>
        <p:spPr>
          <a:xfrm>
            <a:off x="7484581" y="2776426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Application to Broach Trajectory Searches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2"/>
            <a:ext cx="7200561" cy="4727390"/>
          </a:xfrm>
        </p:spPr>
        <p:txBody>
          <a:bodyPr>
            <a:normAutofit/>
          </a:bodyPr>
          <a:lstStyle/>
          <a:p>
            <a:r>
              <a:rPr lang="en-US" dirty="0"/>
              <a:t>Paths down the tree to </a:t>
            </a:r>
            <a:r>
              <a:rPr lang="en-US" b="1" dirty="0">
                <a:solidFill>
                  <a:schemeClr val="accent1"/>
                </a:solidFill>
              </a:rPr>
              <a:t>find leaf a node</a:t>
            </a:r>
          </a:p>
          <a:p>
            <a:endParaRPr lang="en-US" sz="1200" dirty="0"/>
          </a:p>
          <a:p>
            <a:r>
              <a:rPr lang="en-US" dirty="0"/>
              <a:t>Estimates value of node through UCB1 function: </a:t>
            </a:r>
            <a:r>
              <a:rPr lang="en-US" baseline="30000" dirty="0"/>
              <a:t>[1]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i="1" dirty="0"/>
              <a:t>X</a:t>
            </a:r>
            <a:r>
              <a:rPr lang="en-US" dirty="0"/>
              <a:t>: Future reward from child node</a:t>
            </a:r>
          </a:p>
          <a:p>
            <a:pPr lvl="1"/>
            <a:r>
              <a:rPr lang="en-US" i="1" dirty="0"/>
              <a:t>C</a:t>
            </a:r>
            <a:r>
              <a:rPr lang="en-US" i="1" baseline="-25000" dirty="0"/>
              <a:t>p</a:t>
            </a:r>
            <a:r>
              <a:rPr lang="en-US" dirty="0"/>
              <a:t>: Exploration-Exploitation Parameter</a:t>
            </a:r>
          </a:p>
          <a:p>
            <a:pPr lvl="1"/>
            <a:r>
              <a:rPr lang="en-US" i="1" dirty="0"/>
              <a:t>n: </a:t>
            </a:r>
            <a:r>
              <a:rPr lang="en-US" dirty="0"/>
              <a:t>Number of visits to current node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: Number of visits to child node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i="1" dirty="0">
                <a:solidFill>
                  <a:schemeClr val="tx1"/>
                </a:solidFill>
              </a:rPr>
              <a:t>C</a:t>
            </a:r>
            <a:r>
              <a:rPr lang="en-US" i="1" baseline="-25000" dirty="0">
                <a:solidFill>
                  <a:schemeClr val="tx1"/>
                </a:solidFill>
              </a:rPr>
              <a:t>p </a:t>
            </a:r>
            <a:r>
              <a:rPr lang="en-US" dirty="0">
                <a:solidFill>
                  <a:schemeClr val="tx1"/>
                </a:solidFill>
              </a:rPr>
              <a:t>parameter was found to have the best results when set to 1/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√2</a:t>
            </a:r>
            <a:r>
              <a:rPr lang="en-US" b="1" baseline="30000" dirty="0">
                <a:solidFill>
                  <a:schemeClr val="accent1"/>
                </a:solidFill>
              </a:rPr>
              <a:t> </a:t>
            </a:r>
            <a:r>
              <a:rPr lang="en-US" baseline="30000" dirty="0">
                <a:solidFill>
                  <a:schemeClr val="tx1"/>
                </a:solidFill>
              </a:rPr>
              <a:t>[1]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2CAE6F-818C-4FB6-BFC7-775FAF2FD326}"/>
              </a:ext>
            </a:extLst>
          </p:cNvPr>
          <p:cNvCxnSpPr>
            <a:cxnSpLocks/>
          </p:cNvCxnSpPr>
          <p:nvPr/>
        </p:nvCxnSpPr>
        <p:spPr>
          <a:xfrm>
            <a:off x="774569" y="5769204"/>
            <a:ext cx="1064286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7D4A7C6-AABF-44D5-88FA-52704D43F24A}"/>
              </a:ext>
            </a:extLst>
          </p:cNvPr>
          <p:cNvSpPr txBox="1"/>
          <p:nvPr/>
        </p:nvSpPr>
        <p:spPr>
          <a:xfrm>
            <a:off x="774569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/>
              <a:t>Selection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B1FA9-AB1A-4C79-9663-E61011818F6E}"/>
              </a:ext>
            </a:extLst>
          </p:cNvPr>
          <p:cNvSpPr txBox="1"/>
          <p:nvPr/>
        </p:nvSpPr>
        <p:spPr>
          <a:xfrm>
            <a:off x="9831685" y="5593965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Backprop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6EDA93-1600-47C8-8B74-EA7EB430CBCB}"/>
              </a:ext>
            </a:extLst>
          </p:cNvPr>
          <p:cNvSpPr txBox="1"/>
          <p:nvPr/>
        </p:nvSpPr>
        <p:spPr>
          <a:xfrm>
            <a:off x="3773863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Expansion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9687DA-3A93-4DFC-9787-66A32792EBCE}"/>
              </a:ext>
            </a:extLst>
          </p:cNvPr>
          <p:cNvSpPr txBox="1"/>
          <p:nvPr/>
        </p:nvSpPr>
        <p:spPr>
          <a:xfrm>
            <a:off x="6817151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Simulation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B1466B1-B6DF-47DF-AD1E-BD1453FDE698}"/>
              </a:ext>
            </a:extLst>
          </p:cNvPr>
          <p:cNvSpPr/>
          <p:nvPr/>
        </p:nvSpPr>
        <p:spPr>
          <a:xfrm>
            <a:off x="9702145" y="233101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9D344D8-192D-49B6-B787-D37E33F4CFF6}"/>
              </a:ext>
            </a:extLst>
          </p:cNvPr>
          <p:cNvSpPr/>
          <p:nvPr/>
        </p:nvSpPr>
        <p:spPr>
          <a:xfrm>
            <a:off x="9706465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D6CA116-5481-4F8F-96F0-0F479054DD60}"/>
              </a:ext>
            </a:extLst>
          </p:cNvPr>
          <p:cNvSpPr/>
          <p:nvPr/>
        </p:nvSpPr>
        <p:spPr>
          <a:xfrm>
            <a:off x="9067013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815ACEC-6B57-4C3E-9D83-6E000A5404C8}"/>
              </a:ext>
            </a:extLst>
          </p:cNvPr>
          <p:cNvSpPr/>
          <p:nvPr/>
        </p:nvSpPr>
        <p:spPr>
          <a:xfrm>
            <a:off x="10345917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97E6B4-E9D0-47EB-96A1-2CC900AA8A18}"/>
              </a:ext>
            </a:extLst>
          </p:cNvPr>
          <p:cNvCxnSpPr>
            <a:cxnSpLocks/>
            <a:stCxn id="22" idx="7"/>
            <a:endCxn id="16" idx="3"/>
          </p:cNvCxnSpPr>
          <p:nvPr/>
        </p:nvCxnSpPr>
        <p:spPr>
          <a:xfrm flipV="1">
            <a:off x="9262135" y="2526133"/>
            <a:ext cx="473488" cy="4777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2E294-590A-45E1-8A64-BA745DDFCD0A}"/>
              </a:ext>
            </a:extLst>
          </p:cNvPr>
          <p:cNvCxnSpPr>
            <a:cxnSpLocks/>
            <a:stCxn id="20" idx="0"/>
            <a:endCxn id="16" idx="4"/>
          </p:cNvCxnSpPr>
          <p:nvPr/>
        </p:nvCxnSpPr>
        <p:spPr>
          <a:xfrm flipH="1" flipV="1">
            <a:off x="9816445" y="2559611"/>
            <a:ext cx="4320" cy="4107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BEE0914-E9F6-48FE-B3A3-1325DD3C442B}"/>
              </a:ext>
            </a:extLst>
          </p:cNvPr>
          <p:cNvSpPr/>
          <p:nvPr/>
        </p:nvSpPr>
        <p:spPr>
          <a:xfrm>
            <a:off x="10345917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1635BB-B0AC-428F-AD7D-5CFFB7128CA0}"/>
              </a:ext>
            </a:extLst>
          </p:cNvPr>
          <p:cNvSpPr/>
          <p:nvPr/>
        </p:nvSpPr>
        <p:spPr>
          <a:xfrm>
            <a:off x="9706465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380166D-BA8C-42F3-9D5E-F05810539920}"/>
              </a:ext>
            </a:extLst>
          </p:cNvPr>
          <p:cNvSpPr/>
          <p:nvPr/>
        </p:nvSpPr>
        <p:spPr>
          <a:xfrm>
            <a:off x="10985369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6748AB1-6B1A-473F-906D-BBBA878F4B7E}"/>
              </a:ext>
            </a:extLst>
          </p:cNvPr>
          <p:cNvCxnSpPr>
            <a:cxnSpLocks/>
            <a:stCxn id="36" idx="0"/>
            <a:endCxn id="24" idx="4"/>
          </p:cNvCxnSpPr>
          <p:nvPr/>
        </p:nvCxnSpPr>
        <p:spPr>
          <a:xfrm flipV="1">
            <a:off x="10460217" y="3199004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DBB0670-2996-4CB1-9256-43329737387B}"/>
              </a:ext>
            </a:extLst>
          </p:cNvPr>
          <p:cNvCxnSpPr>
            <a:cxnSpLocks/>
            <a:stCxn id="38" idx="1"/>
            <a:endCxn id="24" idx="5"/>
          </p:cNvCxnSpPr>
          <p:nvPr/>
        </p:nvCxnSpPr>
        <p:spPr>
          <a:xfrm flipH="1" flipV="1">
            <a:off x="10541039" y="3165526"/>
            <a:ext cx="477808" cy="4830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9CCAEFE-FD97-4B65-AB2D-06E95573A07F}"/>
              </a:ext>
            </a:extLst>
          </p:cNvPr>
          <p:cNvGrpSpPr/>
          <p:nvPr/>
        </p:nvGrpSpPr>
        <p:grpSpPr>
          <a:xfrm>
            <a:off x="8811901" y="1080572"/>
            <a:ext cx="2009087" cy="680501"/>
            <a:chOff x="9930745" y="719186"/>
            <a:chExt cx="2009087" cy="68050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1339EF2-ADD3-446D-9324-AE97470E480D}"/>
                </a:ext>
              </a:extLst>
            </p:cNvPr>
            <p:cNvSpPr/>
            <p:nvPr/>
          </p:nvSpPr>
          <p:spPr>
            <a:xfrm>
              <a:off x="9930745" y="719186"/>
              <a:ext cx="2009087" cy="6805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60" tIns="0" bIns="0" rtlCol="0" anchor="ctr"/>
            <a:lstStyle/>
            <a:p>
              <a:pPr>
                <a:spcAft>
                  <a:spcPts val="600"/>
                </a:spcAft>
              </a:pPr>
              <a:r>
                <a:rPr lang="en-US" sz="1600">
                  <a:solidFill>
                    <a:schemeClr val="tx1"/>
                  </a:solidFill>
                </a:rPr>
                <a:t>Planetary State</a:t>
              </a:r>
            </a:p>
            <a:p>
              <a:r>
                <a:rPr lang="en-US" sz="1600">
                  <a:solidFill>
                    <a:schemeClr val="tx1"/>
                  </a:solidFill>
                </a:rPr>
                <a:t>Trajectory Leg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4D2106E-BD27-45EE-93A8-048142E4CAC0}"/>
                </a:ext>
              </a:extLst>
            </p:cNvPr>
            <p:cNvSpPr/>
            <p:nvPr/>
          </p:nvSpPr>
          <p:spPr>
            <a:xfrm>
              <a:off x="10024031" y="797465"/>
              <a:ext cx="228600" cy="2286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2F617B-24B6-4F64-94E3-AD79A1AF34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34538" y="1235117"/>
              <a:ext cx="207586" cy="166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847840-5C61-4FD5-B77C-EF27984B50D0}"/>
              </a:ext>
            </a:extLst>
          </p:cNvPr>
          <p:cNvCxnSpPr/>
          <p:nvPr/>
        </p:nvCxnSpPr>
        <p:spPr>
          <a:xfrm>
            <a:off x="7484581" y="3437873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CB861B2-ECD6-4B3A-83A5-12ECAD649D3A}"/>
              </a:ext>
            </a:extLst>
          </p:cNvPr>
          <p:cNvSpPr txBox="1"/>
          <p:nvPr/>
        </p:nvSpPr>
        <p:spPr>
          <a:xfrm>
            <a:off x="7484581" y="2980907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Launch Dates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B7ED08-B1DC-4432-AEC8-2C66E2EBAC8C}"/>
              </a:ext>
            </a:extLst>
          </p:cNvPr>
          <p:cNvSpPr txBox="1"/>
          <p:nvPr/>
        </p:nvSpPr>
        <p:spPr>
          <a:xfrm>
            <a:off x="7484581" y="2313209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Root Node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6B16B7-6A72-4BF8-B328-59F52D25D6C1}"/>
              </a:ext>
            </a:extLst>
          </p:cNvPr>
          <p:cNvSpPr txBox="1"/>
          <p:nvPr/>
        </p:nvSpPr>
        <p:spPr>
          <a:xfrm>
            <a:off x="7484581" y="3642353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1</a:t>
            </a:r>
            <a:r>
              <a:rPr lang="en-US" sz="1600" b="1" baseline="30000"/>
              <a:t>st</a:t>
            </a:r>
            <a:r>
              <a:rPr lang="en-US" sz="1600" b="1"/>
              <a:t> Flyby Planet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1639481-FE5C-4266-AD86-38EA95E320DD}"/>
              </a:ext>
            </a:extLst>
          </p:cNvPr>
          <p:cNvCxnSpPr/>
          <p:nvPr/>
        </p:nvCxnSpPr>
        <p:spPr>
          <a:xfrm>
            <a:off x="7484581" y="4096084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F4E7E4F8-ADE6-4425-AE3E-DA0743B2CA51}"/>
                  </a:ext>
                </a:extLst>
              </p:cNvPr>
              <p:cNvSpPr txBox="1"/>
              <p:nvPr/>
            </p:nvSpPr>
            <p:spPr>
              <a:xfrm>
                <a:off x="1812605" y="2565460"/>
                <a:ext cx="2389757" cy="8768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800" b="0" i="1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ad>
                        <m:radPr>
                          <m:deg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type m:val="skw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F4E7E4F8-ADE6-4425-AE3E-DA0743B2CA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2605" y="2565460"/>
                <a:ext cx="2389757" cy="8768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4273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E0856D-9779-40BF-B161-375F3A1199F7}"/>
              </a:ext>
            </a:extLst>
          </p:cNvPr>
          <p:cNvCxnSpPr>
            <a:cxnSpLocks/>
            <a:stCxn id="37" idx="7"/>
            <a:endCxn id="24" idx="3"/>
          </p:cNvCxnSpPr>
          <p:nvPr/>
        </p:nvCxnSpPr>
        <p:spPr>
          <a:xfrm flipV="1">
            <a:off x="9901587" y="3165526"/>
            <a:ext cx="477808" cy="483093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0C3A76A-E980-4161-8825-0E29039D255E}"/>
              </a:ext>
            </a:extLst>
          </p:cNvPr>
          <p:cNvCxnSpPr>
            <a:cxnSpLocks/>
            <a:stCxn id="24" idx="1"/>
            <a:endCxn id="16" idx="5"/>
          </p:cNvCxnSpPr>
          <p:nvPr/>
        </p:nvCxnSpPr>
        <p:spPr>
          <a:xfrm flipH="1" flipV="1">
            <a:off x="9897267" y="2526133"/>
            <a:ext cx="482128" cy="477749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225140-AD64-4A89-8E92-FEF1D440238D}"/>
              </a:ext>
            </a:extLst>
          </p:cNvPr>
          <p:cNvCxnSpPr/>
          <p:nvPr/>
        </p:nvCxnSpPr>
        <p:spPr>
          <a:xfrm>
            <a:off x="7484581" y="2776426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Application to Broach Trajectory Searches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2"/>
            <a:ext cx="7370845" cy="4727390"/>
          </a:xfrm>
        </p:spPr>
        <p:txBody>
          <a:bodyPr/>
          <a:lstStyle/>
          <a:p>
            <a:r>
              <a:rPr lang="en-US"/>
              <a:t>Creates a </a:t>
            </a:r>
            <a:r>
              <a:rPr lang="en-US" b="1">
                <a:solidFill>
                  <a:schemeClr val="accent1"/>
                </a:solidFill>
              </a:rPr>
              <a:t>new layer of nodes </a:t>
            </a:r>
            <a:r>
              <a:rPr lang="en-US"/>
              <a:t>to explore</a:t>
            </a:r>
          </a:p>
          <a:p>
            <a:endParaRPr lang="en-US"/>
          </a:p>
          <a:p>
            <a:r>
              <a:rPr lang="en-US"/>
              <a:t>Checks each child for feasibility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Calculates unoptimized ΔV using powered flyby assumption</a:t>
            </a:r>
            <a:r>
              <a:rPr lang="en-US" b="1" baseline="30000">
                <a:solidFill>
                  <a:srgbClr val="FF0000"/>
                </a:solidFill>
              </a:rPr>
              <a:t> </a:t>
            </a:r>
            <a:r>
              <a:rPr lang="en-US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[2]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If node exceeds ΔV budget, it is made terminal,</a:t>
            </a:r>
          </a:p>
          <a:p>
            <a:pPr lvl="1"/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/>
              <a:t>Selects lowest ΔV child by convention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016247" y="6123435"/>
            <a:ext cx="10159507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Powered flyby approximations are used to mitigate the coarse nature of the grid search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2CAE6F-818C-4FB6-BFC7-775FAF2FD326}"/>
              </a:ext>
            </a:extLst>
          </p:cNvPr>
          <p:cNvCxnSpPr>
            <a:cxnSpLocks/>
          </p:cNvCxnSpPr>
          <p:nvPr/>
        </p:nvCxnSpPr>
        <p:spPr>
          <a:xfrm>
            <a:off x="774569" y="5769204"/>
            <a:ext cx="1064286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7D4A7C6-AABF-44D5-88FA-52704D43F24A}"/>
              </a:ext>
            </a:extLst>
          </p:cNvPr>
          <p:cNvSpPr txBox="1"/>
          <p:nvPr/>
        </p:nvSpPr>
        <p:spPr>
          <a:xfrm>
            <a:off x="774569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Selection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B1FA9-AB1A-4C79-9663-E61011818F6E}"/>
              </a:ext>
            </a:extLst>
          </p:cNvPr>
          <p:cNvSpPr txBox="1"/>
          <p:nvPr/>
        </p:nvSpPr>
        <p:spPr>
          <a:xfrm>
            <a:off x="9831685" y="5593965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Backprop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6EDA93-1600-47C8-8B74-EA7EB430CBCB}"/>
              </a:ext>
            </a:extLst>
          </p:cNvPr>
          <p:cNvSpPr txBox="1"/>
          <p:nvPr/>
        </p:nvSpPr>
        <p:spPr>
          <a:xfrm>
            <a:off x="3773863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/>
              <a:t>Expansion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9687DA-3A93-4DFC-9787-66A32792EBCE}"/>
              </a:ext>
            </a:extLst>
          </p:cNvPr>
          <p:cNvSpPr txBox="1"/>
          <p:nvPr/>
        </p:nvSpPr>
        <p:spPr>
          <a:xfrm>
            <a:off x="6817151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Simulation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B1466B1-B6DF-47DF-AD1E-BD1453FDE698}"/>
              </a:ext>
            </a:extLst>
          </p:cNvPr>
          <p:cNvSpPr/>
          <p:nvPr/>
        </p:nvSpPr>
        <p:spPr>
          <a:xfrm>
            <a:off x="9702145" y="233101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9D344D8-192D-49B6-B787-D37E33F4CFF6}"/>
              </a:ext>
            </a:extLst>
          </p:cNvPr>
          <p:cNvSpPr/>
          <p:nvPr/>
        </p:nvSpPr>
        <p:spPr>
          <a:xfrm>
            <a:off x="9706465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D6CA116-5481-4F8F-96F0-0F479054DD60}"/>
              </a:ext>
            </a:extLst>
          </p:cNvPr>
          <p:cNvSpPr/>
          <p:nvPr/>
        </p:nvSpPr>
        <p:spPr>
          <a:xfrm>
            <a:off x="9067013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815ACEC-6B57-4C3E-9D83-6E000A5404C8}"/>
              </a:ext>
            </a:extLst>
          </p:cNvPr>
          <p:cNvSpPr/>
          <p:nvPr/>
        </p:nvSpPr>
        <p:spPr>
          <a:xfrm>
            <a:off x="10345917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97E6B4-E9D0-47EB-96A1-2CC900AA8A18}"/>
              </a:ext>
            </a:extLst>
          </p:cNvPr>
          <p:cNvCxnSpPr>
            <a:cxnSpLocks/>
            <a:stCxn id="22" idx="7"/>
            <a:endCxn id="16" idx="3"/>
          </p:cNvCxnSpPr>
          <p:nvPr/>
        </p:nvCxnSpPr>
        <p:spPr>
          <a:xfrm flipV="1">
            <a:off x="9262135" y="2526133"/>
            <a:ext cx="473488" cy="4777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2E294-590A-45E1-8A64-BA745DDFCD0A}"/>
              </a:ext>
            </a:extLst>
          </p:cNvPr>
          <p:cNvCxnSpPr>
            <a:cxnSpLocks/>
            <a:stCxn id="20" idx="0"/>
            <a:endCxn id="16" idx="4"/>
          </p:cNvCxnSpPr>
          <p:nvPr/>
        </p:nvCxnSpPr>
        <p:spPr>
          <a:xfrm flipH="1" flipV="1">
            <a:off x="9816445" y="2559611"/>
            <a:ext cx="4320" cy="4107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BEE0914-E9F6-48FE-B3A3-1325DD3C442B}"/>
              </a:ext>
            </a:extLst>
          </p:cNvPr>
          <p:cNvSpPr/>
          <p:nvPr/>
        </p:nvSpPr>
        <p:spPr>
          <a:xfrm>
            <a:off x="10345917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1635BB-B0AC-428F-AD7D-5CFFB7128CA0}"/>
              </a:ext>
            </a:extLst>
          </p:cNvPr>
          <p:cNvSpPr/>
          <p:nvPr/>
        </p:nvSpPr>
        <p:spPr>
          <a:xfrm>
            <a:off x="9706465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380166D-BA8C-42F3-9D5E-F05810539920}"/>
              </a:ext>
            </a:extLst>
          </p:cNvPr>
          <p:cNvSpPr/>
          <p:nvPr/>
        </p:nvSpPr>
        <p:spPr>
          <a:xfrm>
            <a:off x="10985369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6748AB1-6B1A-473F-906D-BBBA878F4B7E}"/>
              </a:ext>
            </a:extLst>
          </p:cNvPr>
          <p:cNvCxnSpPr>
            <a:cxnSpLocks/>
            <a:stCxn id="36" idx="0"/>
            <a:endCxn id="24" idx="4"/>
          </p:cNvCxnSpPr>
          <p:nvPr/>
        </p:nvCxnSpPr>
        <p:spPr>
          <a:xfrm flipV="1">
            <a:off x="10460217" y="3199004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DBB0670-2996-4CB1-9256-43329737387B}"/>
              </a:ext>
            </a:extLst>
          </p:cNvPr>
          <p:cNvCxnSpPr>
            <a:cxnSpLocks/>
            <a:stCxn id="38" idx="1"/>
            <a:endCxn id="24" idx="5"/>
          </p:cNvCxnSpPr>
          <p:nvPr/>
        </p:nvCxnSpPr>
        <p:spPr>
          <a:xfrm flipH="1" flipV="1">
            <a:off x="10541039" y="3165526"/>
            <a:ext cx="477808" cy="4830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9CCAEFE-FD97-4B65-AB2D-06E95573A07F}"/>
              </a:ext>
            </a:extLst>
          </p:cNvPr>
          <p:cNvGrpSpPr/>
          <p:nvPr/>
        </p:nvGrpSpPr>
        <p:grpSpPr>
          <a:xfrm>
            <a:off x="8811901" y="1080572"/>
            <a:ext cx="2009087" cy="680501"/>
            <a:chOff x="9930745" y="719186"/>
            <a:chExt cx="2009087" cy="68050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1339EF2-ADD3-446D-9324-AE97470E480D}"/>
                </a:ext>
              </a:extLst>
            </p:cNvPr>
            <p:cNvSpPr/>
            <p:nvPr/>
          </p:nvSpPr>
          <p:spPr>
            <a:xfrm>
              <a:off x="9930745" y="719186"/>
              <a:ext cx="2009087" cy="6805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60" tIns="0" bIns="0" rtlCol="0" anchor="ctr"/>
            <a:lstStyle/>
            <a:p>
              <a:pPr>
                <a:spcAft>
                  <a:spcPts val="600"/>
                </a:spcAft>
              </a:pPr>
              <a:r>
                <a:rPr lang="en-US" sz="1600">
                  <a:solidFill>
                    <a:schemeClr val="tx1"/>
                  </a:solidFill>
                </a:rPr>
                <a:t>Planetary State</a:t>
              </a:r>
            </a:p>
            <a:p>
              <a:r>
                <a:rPr lang="en-US" sz="1600">
                  <a:solidFill>
                    <a:schemeClr val="tx1"/>
                  </a:solidFill>
                </a:rPr>
                <a:t>Trajectory Leg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4D2106E-BD27-45EE-93A8-048142E4CAC0}"/>
                </a:ext>
              </a:extLst>
            </p:cNvPr>
            <p:cNvSpPr/>
            <p:nvPr/>
          </p:nvSpPr>
          <p:spPr>
            <a:xfrm>
              <a:off x="10024031" y="797465"/>
              <a:ext cx="228600" cy="2286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2F617B-24B6-4F64-94E3-AD79A1AF34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34538" y="1235117"/>
              <a:ext cx="207586" cy="166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847840-5C61-4FD5-B77C-EF27984B50D0}"/>
              </a:ext>
            </a:extLst>
          </p:cNvPr>
          <p:cNvCxnSpPr/>
          <p:nvPr/>
        </p:nvCxnSpPr>
        <p:spPr>
          <a:xfrm>
            <a:off x="7484581" y="3437873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CB861B2-ECD6-4B3A-83A5-12ECAD649D3A}"/>
              </a:ext>
            </a:extLst>
          </p:cNvPr>
          <p:cNvSpPr txBox="1"/>
          <p:nvPr/>
        </p:nvSpPr>
        <p:spPr>
          <a:xfrm>
            <a:off x="7484581" y="2980907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Launch Dates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B7ED08-B1DC-4432-AEC8-2C66E2EBAC8C}"/>
              </a:ext>
            </a:extLst>
          </p:cNvPr>
          <p:cNvSpPr txBox="1"/>
          <p:nvPr/>
        </p:nvSpPr>
        <p:spPr>
          <a:xfrm>
            <a:off x="7484581" y="2313209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Root Node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6B16B7-6A72-4BF8-B328-59F52D25D6C1}"/>
              </a:ext>
            </a:extLst>
          </p:cNvPr>
          <p:cNvSpPr txBox="1"/>
          <p:nvPr/>
        </p:nvSpPr>
        <p:spPr>
          <a:xfrm>
            <a:off x="7484581" y="3642353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1</a:t>
            </a:r>
            <a:r>
              <a:rPr lang="en-US" sz="1600" b="1" baseline="30000"/>
              <a:t>st</a:t>
            </a:r>
            <a:r>
              <a:rPr lang="en-US" sz="1600" b="1"/>
              <a:t> Flyby Planet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1639481-FE5C-4266-AD86-38EA95E320DD}"/>
              </a:ext>
            </a:extLst>
          </p:cNvPr>
          <p:cNvCxnSpPr/>
          <p:nvPr/>
        </p:nvCxnSpPr>
        <p:spPr>
          <a:xfrm>
            <a:off x="7484581" y="4096084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49671C4-98D0-4151-A1DB-E5C69B24999A}"/>
              </a:ext>
            </a:extLst>
          </p:cNvPr>
          <p:cNvCxnSpPr>
            <a:cxnSpLocks/>
            <a:stCxn id="43" idx="7"/>
          </p:cNvCxnSpPr>
          <p:nvPr/>
        </p:nvCxnSpPr>
        <p:spPr>
          <a:xfrm flipV="1">
            <a:off x="9254916" y="3809672"/>
            <a:ext cx="477808" cy="483093"/>
          </a:xfrm>
          <a:prstGeom prst="line">
            <a:avLst/>
          </a:prstGeom>
          <a:ln w="19050">
            <a:solidFill>
              <a:schemeClr val="accent2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F03243D4-5E99-4292-A71D-1BB74CC7E7FF}"/>
              </a:ext>
            </a:extLst>
          </p:cNvPr>
          <p:cNvSpPr/>
          <p:nvPr/>
        </p:nvSpPr>
        <p:spPr>
          <a:xfrm>
            <a:off x="9710132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5C15C74-0CA7-4C87-8ECD-D57B7E3DDAC5}"/>
              </a:ext>
            </a:extLst>
          </p:cNvPr>
          <p:cNvSpPr/>
          <p:nvPr/>
        </p:nvSpPr>
        <p:spPr>
          <a:xfrm>
            <a:off x="9070680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D7678F-5FB9-4B34-AAD7-4DA5317C6C07}"/>
              </a:ext>
            </a:extLst>
          </p:cNvPr>
          <p:cNvSpPr/>
          <p:nvPr/>
        </p:nvSpPr>
        <p:spPr>
          <a:xfrm>
            <a:off x="10349584" y="4270173"/>
            <a:ext cx="228600" cy="228600"/>
          </a:xfrm>
          <a:prstGeom prst="ellipse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8C197E9-2127-404C-A679-07081DCF9C87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9824432" y="3854036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D3A87DF-E83B-41FA-A39A-9C0CC66089B5}"/>
              </a:ext>
            </a:extLst>
          </p:cNvPr>
          <p:cNvCxnSpPr>
            <a:cxnSpLocks/>
            <a:stCxn id="44" idx="1"/>
          </p:cNvCxnSpPr>
          <p:nvPr/>
        </p:nvCxnSpPr>
        <p:spPr>
          <a:xfrm flipH="1" flipV="1">
            <a:off x="9905254" y="3820558"/>
            <a:ext cx="477808" cy="483093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178ECA5-36C4-470A-BAB4-6E4C09ECE778}"/>
              </a:ext>
            </a:extLst>
          </p:cNvPr>
          <p:cNvSpPr txBox="1"/>
          <p:nvPr/>
        </p:nvSpPr>
        <p:spPr>
          <a:xfrm>
            <a:off x="7484581" y="4306568"/>
            <a:ext cx="1582432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2</a:t>
            </a:r>
            <a:r>
              <a:rPr lang="en-US" sz="1600" b="1" baseline="30000"/>
              <a:t>nd</a:t>
            </a:r>
            <a:r>
              <a:rPr lang="en-US" sz="1600" b="1"/>
              <a:t> Flyby Planet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6DDE282-7605-4FD8-ABC5-1868DD98E5AA}"/>
              </a:ext>
            </a:extLst>
          </p:cNvPr>
          <p:cNvCxnSpPr/>
          <p:nvPr/>
        </p:nvCxnSpPr>
        <p:spPr>
          <a:xfrm>
            <a:off x="7484581" y="4760299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49D6892-F33B-490E-B660-01956F4C2E99}"/>
              </a:ext>
            </a:extLst>
          </p:cNvPr>
          <p:cNvCxnSpPr/>
          <p:nvPr/>
        </p:nvCxnSpPr>
        <p:spPr>
          <a:xfrm flipV="1">
            <a:off x="10323057" y="4227602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A2238F3-257E-41C7-9C94-56CBE74196F1}"/>
              </a:ext>
            </a:extLst>
          </p:cNvPr>
          <p:cNvCxnSpPr>
            <a:cxnSpLocks/>
          </p:cNvCxnSpPr>
          <p:nvPr/>
        </p:nvCxnSpPr>
        <p:spPr>
          <a:xfrm>
            <a:off x="10323057" y="4228124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D87907A8-3302-4370-84E2-4FE2D1F2AB68}"/>
              </a:ext>
            </a:extLst>
          </p:cNvPr>
          <p:cNvSpPr/>
          <p:nvPr/>
        </p:nvSpPr>
        <p:spPr>
          <a:xfrm>
            <a:off x="2256935" y="3458546"/>
            <a:ext cx="228600" cy="228600"/>
          </a:xfrm>
          <a:prstGeom prst="ellipse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892DFEA-D579-4586-A398-1409774C0225}"/>
              </a:ext>
            </a:extLst>
          </p:cNvPr>
          <p:cNvCxnSpPr/>
          <p:nvPr/>
        </p:nvCxnSpPr>
        <p:spPr>
          <a:xfrm flipV="1">
            <a:off x="2230408" y="3415975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237D9FE-EB7C-4DBD-86DB-A9DBCF01D02F}"/>
              </a:ext>
            </a:extLst>
          </p:cNvPr>
          <p:cNvCxnSpPr>
            <a:cxnSpLocks/>
          </p:cNvCxnSpPr>
          <p:nvPr/>
        </p:nvCxnSpPr>
        <p:spPr>
          <a:xfrm>
            <a:off x="2230408" y="3415975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800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F04B1C-6C82-42C4-9B0A-9DBAFDC62377}"/>
              </a:ext>
            </a:extLst>
          </p:cNvPr>
          <p:cNvSpPr/>
          <p:nvPr/>
        </p:nvSpPr>
        <p:spPr>
          <a:xfrm>
            <a:off x="8822126" y="4495800"/>
            <a:ext cx="953245" cy="827314"/>
          </a:xfrm>
          <a:custGeom>
            <a:avLst/>
            <a:gdLst>
              <a:gd name="connsiteX0" fmla="*/ 365417 w 953245"/>
              <a:gd name="connsiteY0" fmla="*/ 0 h 827314"/>
              <a:gd name="connsiteX1" fmla="*/ 310988 w 953245"/>
              <a:gd name="connsiteY1" fmla="*/ 228600 h 827314"/>
              <a:gd name="connsiteX2" fmla="*/ 38845 w 953245"/>
              <a:gd name="connsiteY2" fmla="*/ 359229 h 827314"/>
              <a:gd name="connsiteX3" fmla="*/ 49731 w 953245"/>
              <a:gd name="connsiteY3" fmla="*/ 533400 h 827314"/>
              <a:gd name="connsiteX4" fmla="*/ 485160 w 953245"/>
              <a:gd name="connsiteY4" fmla="*/ 653143 h 827314"/>
              <a:gd name="connsiteX5" fmla="*/ 811731 w 953245"/>
              <a:gd name="connsiteY5" fmla="*/ 707571 h 827314"/>
              <a:gd name="connsiteX6" fmla="*/ 953245 w 953245"/>
              <a:gd name="connsiteY6" fmla="*/ 827314 h 827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3245" h="827314">
                <a:moveTo>
                  <a:pt x="365417" y="0"/>
                </a:moveTo>
                <a:cubicBezTo>
                  <a:pt x="365417" y="84364"/>
                  <a:pt x="365417" y="168728"/>
                  <a:pt x="310988" y="228600"/>
                </a:cubicBezTo>
                <a:cubicBezTo>
                  <a:pt x="256559" y="288472"/>
                  <a:pt x="82388" y="308429"/>
                  <a:pt x="38845" y="359229"/>
                </a:cubicBezTo>
                <a:cubicBezTo>
                  <a:pt x="-4698" y="410029"/>
                  <a:pt x="-24655" y="484414"/>
                  <a:pt x="49731" y="533400"/>
                </a:cubicBezTo>
                <a:cubicBezTo>
                  <a:pt x="124117" y="582386"/>
                  <a:pt x="358160" y="624115"/>
                  <a:pt x="485160" y="653143"/>
                </a:cubicBezTo>
                <a:cubicBezTo>
                  <a:pt x="612160" y="682171"/>
                  <a:pt x="733717" y="678543"/>
                  <a:pt x="811731" y="707571"/>
                </a:cubicBezTo>
                <a:cubicBezTo>
                  <a:pt x="889745" y="736600"/>
                  <a:pt x="933288" y="791028"/>
                  <a:pt x="953245" y="827314"/>
                </a:cubicBezTo>
              </a:path>
            </a:pathLst>
          </a:custGeom>
          <a:noFill/>
          <a:ln w="25400">
            <a:solidFill>
              <a:schemeClr val="accent2"/>
            </a:solidFill>
            <a:prstDash val="dash"/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E0856D-9779-40BF-B161-375F3A1199F7}"/>
              </a:ext>
            </a:extLst>
          </p:cNvPr>
          <p:cNvCxnSpPr>
            <a:cxnSpLocks/>
            <a:stCxn id="37" idx="7"/>
            <a:endCxn id="24" idx="3"/>
          </p:cNvCxnSpPr>
          <p:nvPr/>
        </p:nvCxnSpPr>
        <p:spPr>
          <a:xfrm flipV="1">
            <a:off x="9901587" y="3165526"/>
            <a:ext cx="477808" cy="483093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0C3A76A-E980-4161-8825-0E29039D255E}"/>
              </a:ext>
            </a:extLst>
          </p:cNvPr>
          <p:cNvCxnSpPr>
            <a:cxnSpLocks/>
            <a:stCxn id="24" idx="1"/>
            <a:endCxn id="16" idx="5"/>
          </p:cNvCxnSpPr>
          <p:nvPr/>
        </p:nvCxnSpPr>
        <p:spPr>
          <a:xfrm flipH="1" flipV="1">
            <a:off x="9897267" y="2526133"/>
            <a:ext cx="482128" cy="477749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225140-AD64-4A89-8E92-FEF1D440238D}"/>
              </a:ext>
            </a:extLst>
          </p:cNvPr>
          <p:cNvCxnSpPr/>
          <p:nvPr/>
        </p:nvCxnSpPr>
        <p:spPr>
          <a:xfrm>
            <a:off x="7484581" y="2776426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0B8CC6A-6B06-45DC-A936-970C930B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Application to Broach Trajectory Searches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C807C-E9C3-4C86-9696-922A7DB5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8" y="847722"/>
            <a:ext cx="6728253" cy="4727390"/>
          </a:xfrm>
        </p:spPr>
        <p:txBody>
          <a:bodyPr/>
          <a:lstStyle/>
          <a:p>
            <a:r>
              <a:rPr lang="en-US"/>
              <a:t>Run Monte Carlo simulations from leaf node to determine future reward, </a:t>
            </a:r>
            <a:r>
              <a:rPr lang="en-US" i="1"/>
              <a:t>X</a:t>
            </a:r>
            <a:endParaRPr lang="en-US"/>
          </a:p>
          <a:p>
            <a:endParaRPr lang="en-US"/>
          </a:p>
          <a:p>
            <a:r>
              <a:rPr lang="en-US"/>
              <a:t>Takes </a:t>
            </a:r>
            <a:r>
              <a:rPr lang="en-US" b="1">
                <a:solidFill>
                  <a:schemeClr val="accent1"/>
                </a:solidFill>
              </a:rPr>
              <a:t>random steps </a:t>
            </a:r>
            <a:r>
              <a:rPr lang="en-US"/>
              <a:t>through possible decision and returns reward once terminal condition reached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Either the ΔV budget is exceeded or destination planet reached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9EB5C-1151-4FD6-88C5-0F1FC18D0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3DF3C-6223-45A2-AC15-AF5B2E60B216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7A6CBA-807B-4EEF-99CF-165B4D2BD06F}"/>
              </a:ext>
            </a:extLst>
          </p:cNvPr>
          <p:cNvSpPr/>
          <p:nvPr/>
        </p:nvSpPr>
        <p:spPr>
          <a:xfrm>
            <a:off x="1257924" y="6123435"/>
            <a:ext cx="9676150" cy="304345"/>
          </a:xfrm>
          <a:prstGeom prst="roundRect">
            <a:avLst>
              <a:gd name="adj" fmla="val 34283"/>
            </a:avLst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 small bonus is provided to simulations that terminate early, corresponding to depth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2CAE6F-818C-4FB6-BFC7-775FAF2FD326}"/>
              </a:ext>
            </a:extLst>
          </p:cNvPr>
          <p:cNvCxnSpPr>
            <a:cxnSpLocks/>
          </p:cNvCxnSpPr>
          <p:nvPr/>
        </p:nvCxnSpPr>
        <p:spPr>
          <a:xfrm>
            <a:off x="774569" y="5769204"/>
            <a:ext cx="104394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7D4A7C6-AABF-44D5-88FA-52704D43F24A}"/>
              </a:ext>
            </a:extLst>
          </p:cNvPr>
          <p:cNvSpPr txBox="1"/>
          <p:nvPr/>
        </p:nvSpPr>
        <p:spPr>
          <a:xfrm>
            <a:off x="774569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Selection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B1FA9-AB1A-4C79-9663-E61011818F6E}"/>
              </a:ext>
            </a:extLst>
          </p:cNvPr>
          <p:cNvSpPr txBox="1"/>
          <p:nvPr/>
        </p:nvSpPr>
        <p:spPr>
          <a:xfrm>
            <a:off x="9816445" y="5593965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Backprop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6EDA93-1600-47C8-8B74-EA7EB430CBCB}"/>
              </a:ext>
            </a:extLst>
          </p:cNvPr>
          <p:cNvSpPr txBox="1"/>
          <p:nvPr/>
        </p:nvSpPr>
        <p:spPr>
          <a:xfrm>
            <a:off x="3773863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90000"/>
                  </a:schemeClr>
                </a:solidFill>
              </a:rPr>
              <a:t>Expansion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9687DA-3A93-4DFC-9787-66A32792EBCE}"/>
              </a:ext>
            </a:extLst>
          </p:cNvPr>
          <p:cNvSpPr txBox="1"/>
          <p:nvPr/>
        </p:nvSpPr>
        <p:spPr>
          <a:xfrm>
            <a:off x="6817151" y="5584538"/>
            <a:ext cx="160098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/>
              <a:t>Simulation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B1466B1-B6DF-47DF-AD1E-BD1453FDE698}"/>
              </a:ext>
            </a:extLst>
          </p:cNvPr>
          <p:cNvSpPr/>
          <p:nvPr/>
        </p:nvSpPr>
        <p:spPr>
          <a:xfrm>
            <a:off x="9702145" y="233101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9D344D8-192D-49B6-B787-D37E33F4CFF6}"/>
              </a:ext>
            </a:extLst>
          </p:cNvPr>
          <p:cNvSpPr/>
          <p:nvPr/>
        </p:nvSpPr>
        <p:spPr>
          <a:xfrm>
            <a:off x="9706465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D6CA116-5481-4F8F-96F0-0F479054DD60}"/>
              </a:ext>
            </a:extLst>
          </p:cNvPr>
          <p:cNvSpPr/>
          <p:nvPr/>
        </p:nvSpPr>
        <p:spPr>
          <a:xfrm>
            <a:off x="9067013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815ACEC-6B57-4C3E-9D83-6E000A5404C8}"/>
              </a:ext>
            </a:extLst>
          </p:cNvPr>
          <p:cNvSpPr/>
          <p:nvPr/>
        </p:nvSpPr>
        <p:spPr>
          <a:xfrm>
            <a:off x="10345917" y="2970404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97E6B4-E9D0-47EB-96A1-2CC900AA8A18}"/>
              </a:ext>
            </a:extLst>
          </p:cNvPr>
          <p:cNvCxnSpPr>
            <a:cxnSpLocks/>
            <a:stCxn id="22" idx="7"/>
            <a:endCxn id="16" idx="3"/>
          </p:cNvCxnSpPr>
          <p:nvPr/>
        </p:nvCxnSpPr>
        <p:spPr>
          <a:xfrm flipV="1">
            <a:off x="9262135" y="2526133"/>
            <a:ext cx="473488" cy="4777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2E294-590A-45E1-8A64-BA745DDFCD0A}"/>
              </a:ext>
            </a:extLst>
          </p:cNvPr>
          <p:cNvCxnSpPr>
            <a:cxnSpLocks/>
            <a:stCxn id="20" idx="0"/>
            <a:endCxn id="16" idx="4"/>
          </p:cNvCxnSpPr>
          <p:nvPr/>
        </p:nvCxnSpPr>
        <p:spPr>
          <a:xfrm flipH="1" flipV="1">
            <a:off x="9816445" y="2559611"/>
            <a:ext cx="4320" cy="4107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8BEE0914-E9F6-48FE-B3A3-1325DD3C442B}"/>
              </a:ext>
            </a:extLst>
          </p:cNvPr>
          <p:cNvSpPr/>
          <p:nvPr/>
        </p:nvSpPr>
        <p:spPr>
          <a:xfrm>
            <a:off x="10345917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1635BB-B0AC-428F-AD7D-5CFFB7128CA0}"/>
              </a:ext>
            </a:extLst>
          </p:cNvPr>
          <p:cNvSpPr/>
          <p:nvPr/>
        </p:nvSpPr>
        <p:spPr>
          <a:xfrm>
            <a:off x="9706465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380166D-BA8C-42F3-9D5E-F05810539920}"/>
              </a:ext>
            </a:extLst>
          </p:cNvPr>
          <p:cNvSpPr/>
          <p:nvPr/>
        </p:nvSpPr>
        <p:spPr>
          <a:xfrm>
            <a:off x="10985369" y="3615141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6748AB1-6B1A-473F-906D-BBBA878F4B7E}"/>
              </a:ext>
            </a:extLst>
          </p:cNvPr>
          <p:cNvCxnSpPr>
            <a:cxnSpLocks/>
            <a:stCxn id="36" idx="0"/>
            <a:endCxn id="24" idx="4"/>
          </p:cNvCxnSpPr>
          <p:nvPr/>
        </p:nvCxnSpPr>
        <p:spPr>
          <a:xfrm flipV="1">
            <a:off x="10460217" y="3199004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DBB0670-2996-4CB1-9256-43329737387B}"/>
              </a:ext>
            </a:extLst>
          </p:cNvPr>
          <p:cNvCxnSpPr>
            <a:cxnSpLocks/>
            <a:stCxn id="38" idx="1"/>
            <a:endCxn id="24" idx="5"/>
          </p:cNvCxnSpPr>
          <p:nvPr/>
        </p:nvCxnSpPr>
        <p:spPr>
          <a:xfrm flipH="1" flipV="1">
            <a:off x="10541039" y="3165526"/>
            <a:ext cx="477808" cy="4830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9CCAEFE-FD97-4B65-AB2D-06E95573A07F}"/>
              </a:ext>
            </a:extLst>
          </p:cNvPr>
          <p:cNvGrpSpPr/>
          <p:nvPr/>
        </p:nvGrpSpPr>
        <p:grpSpPr>
          <a:xfrm>
            <a:off x="8811901" y="1080572"/>
            <a:ext cx="2009087" cy="680501"/>
            <a:chOff x="9930745" y="719186"/>
            <a:chExt cx="2009087" cy="68050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1339EF2-ADD3-446D-9324-AE97470E480D}"/>
                </a:ext>
              </a:extLst>
            </p:cNvPr>
            <p:cNvSpPr/>
            <p:nvPr/>
          </p:nvSpPr>
          <p:spPr>
            <a:xfrm>
              <a:off x="9930745" y="719186"/>
              <a:ext cx="2009087" cy="6805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5760" tIns="0" bIns="0" rtlCol="0" anchor="ctr"/>
            <a:lstStyle/>
            <a:p>
              <a:pPr>
                <a:spcAft>
                  <a:spcPts val="600"/>
                </a:spcAft>
              </a:pPr>
              <a:r>
                <a:rPr lang="en-US" sz="1600">
                  <a:solidFill>
                    <a:schemeClr val="tx1"/>
                  </a:solidFill>
                </a:rPr>
                <a:t>Planetary State</a:t>
              </a:r>
            </a:p>
            <a:p>
              <a:r>
                <a:rPr lang="en-US" sz="1600">
                  <a:solidFill>
                    <a:schemeClr val="tx1"/>
                  </a:solidFill>
                </a:rPr>
                <a:t>Trajectory Leg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4D2106E-BD27-45EE-93A8-048142E4CAC0}"/>
                </a:ext>
              </a:extLst>
            </p:cNvPr>
            <p:cNvSpPr/>
            <p:nvPr/>
          </p:nvSpPr>
          <p:spPr>
            <a:xfrm>
              <a:off x="10024031" y="797465"/>
              <a:ext cx="228600" cy="2286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2F617B-24B6-4F64-94E3-AD79A1AF34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34538" y="1235117"/>
              <a:ext cx="207586" cy="166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847840-5C61-4FD5-B77C-EF27984B50D0}"/>
              </a:ext>
            </a:extLst>
          </p:cNvPr>
          <p:cNvCxnSpPr/>
          <p:nvPr/>
        </p:nvCxnSpPr>
        <p:spPr>
          <a:xfrm>
            <a:off x="7484581" y="3437873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CB861B2-ECD6-4B3A-83A5-12ECAD649D3A}"/>
              </a:ext>
            </a:extLst>
          </p:cNvPr>
          <p:cNvSpPr txBox="1"/>
          <p:nvPr/>
        </p:nvSpPr>
        <p:spPr>
          <a:xfrm>
            <a:off x="7484581" y="2980907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Launch Dates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B7ED08-B1DC-4432-AEC8-2C66E2EBAC8C}"/>
              </a:ext>
            </a:extLst>
          </p:cNvPr>
          <p:cNvSpPr txBox="1"/>
          <p:nvPr/>
        </p:nvSpPr>
        <p:spPr>
          <a:xfrm>
            <a:off x="7484581" y="2313209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Root Node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6B16B7-6A72-4BF8-B328-59F52D25D6C1}"/>
              </a:ext>
            </a:extLst>
          </p:cNvPr>
          <p:cNvSpPr txBox="1"/>
          <p:nvPr/>
        </p:nvSpPr>
        <p:spPr>
          <a:xfrm>
            <a:off x="7484581" y="3642353"/>
            <a:ext cx="150161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1</a:t>
            </a:r>
            <a:r>
              <a:rPr lang="en-US" sz="1600" b="1" baseline="30000"/>
              <a:t>st</a:t>
            </a:r>
            <a:r>
              <a:rPr lang="en-US" sz="1600" b="1"/>
              <a:t> Flyby Planet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1639481-FE5C-4266-AD86-38EA95E320DD}"/>
              </a:ext>
            </a:extLst>
          </p:cNvPr>
          <p:cNvCxnSpPr/>
          <p:nvPr/>
        </p:nvCxnSpPr>
        <p:spPr>
          <a:xfrm>
            <a:off x="7484581" y="4096084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49671C4-98D0-4151-A1DB-E5C69B24999A}"/>
              </a:ext>
            </a:extLst>
          </p:cNvPr>
          <p:cNvCxnSpPr>
            <a:cxnSpLocks/>
            <a:stCxn id="43" idx="7"/>
          </p:cNvCxnSpPr>
          <p:nvPr/>
        </p:nvCxnSpPr>
        <p:spPr>
          <a:xfrm flipV="1">
            <a:off x="9254916" y="3809672"/>
            <a:ext cx="477808" cy="483093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F03243D4-5E99-4292-A71D-1BB74CC7E7FF}"/>
              </a:ext>
            </a:extLst>
          </p:cNvPr>
          <p:cNvSpPr/>
          <p:nvPr/>
        </p:nvSpPr>
        <p:spPr>
          <a:xfrm>
            <a:off x="9710132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5C15C74-0CA7-4C87-8ECD-D57B7E3DDAC5}"/>
              </a:ext>
            </a:extLst>
          </p:cNvPr>
          <p:cNvSpPr/>
          <p:nvPr/>
        </p:nvSpPr>
        <p:spPr>
          <a:xfrm>
            <a:off x="9070680" y="4270173"/>
            <a:ext cx="228600" cy="228600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8C197E9-2127-404C-A679-07081DCF9C87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9824432" y="3854036"/>
            <a:ext cx="0" cy="41613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6DDE282-7605-4FD8-ABC5-1868DD98E5AA}"/>
              </a:ext>
            </a:extLst>
          </p:cNvPr>
          <p:cNvCxnSpPr/>
          <p:nvPr/>
        </p:nvCxnSpPr>
        <p:spPr>
          <a:xfrm>
            <a:off x="7484581" y="4760299"/>
            <a:ext cx="450208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551F666-529A-4F4C-A687-B518FC104049}"/>
              </a:ext>
            </a:extLst>
          </p:cNvPr>
          <p:cNvSpPr txBox="1"/>
          <p:nvPr/>
        </p:nvSpPr>
        <p:spPr>
          <a:xfrm>
            <a:off x="9897267" y="5193568"/>
            <a:ext cx="58709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/>
              <a:t>X = 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E4C647-60C7-4683-841D-9623A4886647}"/>
              </a:ext>
            </a:extLst>
          </p:cNvPr>
          <p:cNvSpPr txBox="1"/>
          <p:nvPr/>
        </p:nvSpPr>
        <p:spPr>
          <a:xfrm>
            <a:off x="7484581" y="4305495"/>
            <a:ext cx="1582432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/>
              <a:t>2</a:t>
            </a:r>
            <a:r>
              <a:rPr lang="en-US" sz="1600" b="1" baseline="30000"/>
              <a:t>nd</a:t>
            </a:r>
            <a:r>
              <a:rPr lang="en-US" sz="1600" b="1"/>
              <a:t> Flyby Planet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08BDD56-E58B-4E16-9034-0B2BC48F2910}"/>
              </a:ext>
            </a:extLst>
          </p:cNvPr>
          <p:cNvSpPr/>
          <p:nvPr/>
        </p:nvSpPr>
        <p:spPr>
          <a:xfrm>
            <a:off x="10349584" y="4270173"/>
            <a:ext cx="228600" cy="228600"/>
          </a:xfrm>
          <a:prstGeom prst="ellipse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5353D75-8028-4CD2-BD2D-DCD3809653C9}"/>
              </a:ext>
            </a:extLst>
          </p:cNvPr>
          <p:cNvCxnSpPr>
            <a:cxnSpLocks/>
            <a:stCxn id="71" idx="1"/>
          </p:cNvCxnSpPr>
          <p:nvPr/>
        </p:nvCxnSpPr>
        <p:spPr>
          <a:xfrm flipH="1" flipV="1">
            <a:off x="9905254" y="3820558"/>
            <a:ext cx="477808" cy="483093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665D1B2-AD80-4971-929F-CE076095FA19}"/>
              </a:ext>
            </a:extLst>
          </p:cNvPr>
          <p:cNvCxnSpPr/>
          <p:nvPr/>
        </p:nvCxnSpPr>
        <p:spPr>
          <a:xfrm flipV="1">
            <a:off x="10323057" y="4227602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9A949AD-E9AC-466B-BEC6-91B96E04409F}"/>
              </a:ext>
            </a:extLst>
          </p:cNvPr>
          <p:cNvCxnSpPr>
            <a:cxnSpLocks/>
          </p:cNvCxnSpPr>
          <p:nvPr/>
        </p:nvCxnSpPr>
        <p:spPr>
          <a:xfrm>
            <a:off x="10323057" y="4228124"/>
            <a:ext cx="27432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164831"/>
      </p:ext>
    </p:extLst>
  </p:cSld>
  <p:clrMapOvr>
    <a:masterClrMapping/>
  </p:clrMapOvr>
</p:sld>
</file>

<file path=ppt/theme/theme1.xml><?xml version="1.0" encoding="utf-8"?>
<a:theme xmlns:a="http://schemas.openxmlformats.org/drawingml/2006/main" name="ARO4811L Presentation SR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O4821L Powerpoint Template.potx" id="{387FE673-D6AD-4084-A25D-A1997B5AC11A}" vid="{F65A3DE3-20EC-4E24-9034-2DCDDAEC2392}"/>
    </a:ext>
  </a:extLst>
</a:theme>
</file>

<file path=ppt/theme/theme2.xml><?xml version="1.0" encoding="utf-8"?>
<a:theme xmlns:a="http://schemas.openxmlformats.org/drawingml/2006/main" name="1_ARO4811L Presentation SR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O4821L Powerpoint Template.potx" id="{387FE673-D6AD-4084-A25D-A1997B5AC11A}" vid="{F65A3DE3-20EC-4E24-9034-2DCDDAEC239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B53A16B60B8244850BFD5E906DA66D" ma:contentTypeVersion="12" ma:contentTypeDescription="Create a new document." ma:contentTypeScope="" ma:versionID="ec1947e82e8d5a2d9925131208ec8c54">
  <xsd:schema xmlns:xsd="http://www.w3.org/2001/XMLSchema" xmlns:xs="http://www.w3.org/2001/XMLSchema" xmlns:p="http://schemas.microsoft.com/office/2006/metadata/properties" xmlns:ns3="11baf132-dba9-4f20-90bf-70fd4f4d96ee" xmlns:ns4="cbd35282-f4aa-4399-9555-3520110e894e" targetNamespace="http://schemas.microsoft.com/office/2006/metadata/properties" ma:root="true" ma:fieldsID="07cffb1ee4f7812ef4f4f033c90081a8" ns3:_="" ns4:_="">
    <xsd:import namespace="11baf132-dba9-4f20-90bf-70fd4f4d96ee"/>
    <xsd:import namespace="cbd35282-f4aa-4399-9555-3520110e894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baf132-dba9-4f20-90bf-70fd4f4d96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d35282-f4aa-4399-9555-3520110e894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F5644E-0199-4F2A-B3C8-5E54B71A165B}">
  <ds:schemaRefs>
    <ds:schemaRef ds:uri="11baf132-dba9-4f20-90bf-70fd4f4d96ee"/>
    <ds:schemaRef ds:uri="cbd35282-f4aa-4399-9555-3520110e894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F9C9753-9F82-4BA7-A9B3-471F4C314E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668FBC-4FDE-4F0B-A3A8-81E755491D82}">
  <ds:schemaRefs>
    <ds:schemaRef ds:uri="http://purl.org/dc/terms/"/>
    <ds:schemaRef ds:uri="http://schemas.microsoft.com/office/2006/documentManagement/types"/>
    <ds:schemaRef ds:uri="http://www.w3.org/XML/1998/namespace"/>
    <ds:schemaRef ds:uri="cbd35282-f4aa-4399-9555-3520110e894e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11baf132-dba9-4f20-90bf-70fd4f4d96e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ARO4821L Presentation OPR5</Template>
  <TotalTime>0</TotalTime>
  <Words>1225</Words>
  <Application>Microsoft Office PowerPoint</Application>
  <PresentationFormat>Widescreen</PresentationFormat>
  <Paragraphs>233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Cambria Math</vt:lpstr>
      <vt:lpstr>Century Gothic</vt:lpstr>
      <vt:lpstr>Times New Roman</vt:lpstr>
      <vt:lpstr>ARO4811L Presentation SRR</vt:lpstr>
      <vt:lpstr>1_ARO4811L Presentation SRR</vt:lpstr>
      <vt:lpstr>Broad Trajectory Searches Using Monte Carlo Tree Search with the Inclusion of ΔVEGA Trajectories</vt:lpstr>
      <vt:lpstr>Introduction</vt:lpstr>
      <vt:lpstr>Previous Broad Search Algorithms</vt:lpstr>
      <vt:lpstr>Objectives</vt:lpstr>
      <vt:lpstr>Intro to Monte Carlo Tree Searches (MCTS)</vt:lpstr>
      <vt:lpstr>Application to Broach Trajectory Searches</vt:lpstr>
      <vt:lpstr>Application to Broach Trajectory Searches</vt:lpstr>
      <vt:lpstr>Application to Broach Trajectory Searches</vt:lpstr>
      <vt:lpstr>Application to Broach Trajectory Searches</vt:lpstr>
      <vt:lpstr>Application to Broach Trajectory Searches</vt:lpstr>
      <vt:lpstr>Implementation of ΔVEGA </vt:lpstr>
      <vt:lpstr>Europa Clipper (1/2)</vt:lpstr>
      <vt:lpstr>Europa Clipper (2/2)</vt:lpstr>
      <vt:lpstr>Trajectories to Neptune (1/2)</vt:lpstr>
      <vt:lpstr>Trajectories to Neptune (2/2)</vt:lpstr>
      <vt:lpstr>Conclusion 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Broad Trajectory Searches Using Monte Carlo Tree Search with the Inclusion of ΔVEGA Trajectories</dc:title>
  <dc:creator>Burton Yale</dc:creator>
  <cp:lastModifiedBy>Burton</cp:lastModifiedBy>
  <cp:revision>1</cp:revision>
  <dcterms:created xsi:type="dcterms:W3CDTF">2020-08-04T07:58:50Z</dcterms:created>
  <dcterms:modified xsi:type="dcterms:W3CDTF">2020-08-07T02:09:26Z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0x01010004B53A16B60B8244850BFD5E906DA66D</vt:lpwstr>
  </property>
</Properties>
</file>